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Slides/notesSlide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7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 autoCompressPictures="0">
  <p:sldMasterIdLst>
    <p:sldMasterId id="2147483664" r:id="rId13"/>
  </p:sldMasterIdLst>
  <p:notesMasterIdLst>
    <p:notesMasterId r:id="rId15"/>
  </p:notesMasterIdLst>
  <p:sldIdLst>
    <p:sldId id="256" r:id="rId17"/>
    <p:sldId id="282" r:id="rId18"/>
    <p:sldId id="257" r:id="rId19"/>
    <p:sldId id="259" r:id="rId20"/>
    <p:sldId id="272" r:id="rId21"/>
    <p:sldId id="273" r:id="rId22"/>
    <p:sldId id="276" r:id="rId23"/>
    <p:sldId id="258" r:id="rId24"/>
    <p:sldId id="277" r:id="rId25"/>
    <p:sldId id="260" r:id="rId26"/>
    <p:sldId id="281" r:id="rId27"/>
    <p:sldId id="262" r:id="rId28"/>
    <p:sldId id="278" r:id="rId29"/>
    <p:sldId id="279" r:id="rId30"/>
    <p:sldId id="263" r:id="rId31"/>
    <p:sldId id="280" r:id="rId32"/>
    <p:sldId id="267" r:id="rId33"/>
    <p:sldId id="275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D2DEEF"/>
    <a:srgbClr val="EAEFF7"/>
    <a:srgbClr val="5B9BD5"/>
    <a:srgbClr val="9DC3E6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00" autoAdjust="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-72" y="-432"/>
      </p:cViewPr>
      <p:guideLst>
        <p:guide pos="38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notesMaster" Target="notesMasters/notesMaster1.xml"></Relationship><Relationship Id="rId17" Type="http://schemas.openxmlformats.org/officeDocument/2006/relationships/slide" Target="slides/slide1.xml"></Relationship><Relationship Id="rId18" Type="http://schemas.openxmlformats.org/officeDocument/2006/relationships/slide" Target="slides/slide2.xml"></Relationship><Relationship Id="rId19" Type="http://schemas.openxmlformats.org/officeDocument/2006/relationships/slide" Target="slides/slide3.xml"></Relationship><Relationship Id="rId20" Type="http://schemas.openxmlformats.org/officeDocument/2006/relationships/slide" Target="slides/slide4.xml"></Relationship><Relationship Id="rId21" Type="http://schemas.openxmlformats.org/officeDocument/2006/relationships/slide" Target="slides/slide5.xml"></Relationship><Relationship Id="rId22" Type="http://schemas.openxmlformats.org/officeDocument/2006/relationships/slide" Target="slides/slide6.xml"></Relationship><Relationship Id="rId23" Type="http://schemas.openxmlformats.org/officeDocument/2006/relationships/slide" Target="slides/slide7.xml"></Relationship><Relationship Id="rId24" Type="http://schemas.openxmlformats.org/officeDocument/2006/relationships/slide" Target="slides/slide8.xml"></Relationship><Relationship Id="rId25" Type="http://schemas.openxmlformats.org/officeDocument/2006/relationships/slide" Target="slides/slide9.xml"></Relationship><Relationship Id="rId26" Type="http://schemas.openxmlformats.org/officeDocument/2006/relationships/slide" Target="slides/slide10.xml"></Relationship><Relationship Id="rId27" Type="http://schemas.openxmlformats.org/officeDocument/2006/relationships/slide" Target="slides/slide11.xml"></Relationship><Relationship Id="rId28" Type="http://schemas.openxmlformats.org/officeDocument/2006/relationships/slide" Target="slides/slide12.xml"></Relationship><Relationship Id="rId29" Type="http://schemas.openxmlformats.org/officeDocument/2006/relationships/slide" Target="slides/slide13.xml"></Relationship><Relationship Id="rId30" Type="http://schemas.openxmlformats.org/officeDocument/2006/relationships/slide" Target="slides/slide14.xml"></Relationship><Relationship Id="rId31" Type="http://schemas.openxmlformats.org/officeDocument/2006/relationships/slide" Target="slides/slide15.xml"></Relationship><Relationship Id="rId32" Type="http://schemas.openxmlformats.org/officeDocument/2006/relationships/slide" Target="slides/slide16.xml"></Relationship><Relationship Id="rId33" Type="http://schemas.openxmlformats.org/officeDocument/2006/relationships/slide" Target="slides/slide17.xml"></Relationship><Relationship Id="rId34" Type="http://schemas.openxmlformats.org/officeDocument/2006/relationships/slide" Target="slides/slide18.xml"></Relationship><Relationship Id="rId42" Type="http://schemas.openxmlformats.org/officeDocument/2006/relationships/viewProps" Target="viewProps.xml"></Relationship><Relationship Id="rId43" Type="http://schemas.openxmlformats.org/officeDocument/2006/relationships/presProps" Target="presProps.xml"></Relationship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F665F9-0B39-4480-97DD-658D775DEAB7}" type="datetimeFigureOut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0B576-9C0E-4DBA-BDA6-FCD8854F27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752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slide" Target="../slides/slide10.xml"></Relationship></Relationships>
</file>

<file path=ppt/notesSlides/_rels/notesSlide14.xml.rels><?xml version="1.0" encoding="UTF-8"?>
<Relationships xmlns="http://schemas.openxmlformats.org/package/2006/relationships"><Relationship Id="rId1" Type="http://schemas.openxmlformats.org/officeDocument/2006/relationships/slide" Target="../slides/slide14.xml"></Relationship></Relationships>
</file>

<file path=ppt/notesSlides/_rels/notesSlide17.xml.rels><?xml version="1.0" encoding="UTF-8"?>
<Relationships xmlns="http://schemas.openxmlformats.org/package/2006/relationships"><Relationship Id="rId1" Type="http://schemas.openxmlformats.org/officeDocument/2006/relationships/slide" Target="../slides/slide17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slide" Target="../slides/slide5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slide" Target="../slides/slide7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slide" Target="../slides/slide8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slide" Target="../slides/slide9.xml"></Relationship></Relationship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0B576-9C0E-4DBA-BDA6-FCD8854F273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571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* </a:t>
            </a:r>
            <a:r>
              <a:rPr lang="ko-KR" altLang="en-US" dirty="0"/>
              <a:t>경보상황판단 모듈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어린이 보호구역내에 시스템을 </a:t>
            </a:r>
            <a:r>
              <a:rPr lang="ko-KR" altLang="en-US" dirty="0" err="1"/>
              <a:t>설치해놓고</a:t>
            </a:r>
            <a:r>
              <a:rPr lang="ko-KR" altLang="en-US" dirty="0"/>
              <a:t> 일정기간동안 차도</a:t>
            </a:r>
            <a:r>
              <a:rPr lang="en-US" altLang="ko-KR" dirty="0"/>
              <a:t>,</a:t>
            </a:r>
            <a:r>
              <a:rPr lang="ko-KR" altLang="en-US" dirty="0"/>
              <a:t>인도 구별하기위한 데이터 수집</a:t>
            </a:r>
            <a:r>
              <a:rPr lang="en-US" altLang="ko-KR" dirty="0"/>
              <a:t> </a:t>
            </a:r>
            <a:r>
              <a:rPr lang="ko-KR" altLang="en-US" dirty="0"/>
              <a:t>및 분석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차도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altLang="ko-KR" dirty="0"/>
              <a:t>* Camera</a:t>
            </a:r>
          </a:p>
          <a:p>
            <a:pPr marL="285750" indent="-285750">
              <a:buFontTx/>
              <a:buChar char="-"/>
            </a:pPr>
            <a:r>
              <a:rPr lang="en-US" altLang="ko-KR" dirty="0"/>
              <a:t>C, C++, Python, </a:t>
            </a:r>
            <a:r>
              <a:rPr lang="en-US" altLang="ko-KR" dirty="0" err="1"/>
              <a:t>OpenCV</a:t>
            </a:r>
            <a:r>
              <a:rPr lang="ko-KR" altLang="en-US" dirty="0"/>
              <a:t>를 이용한 보행자 인식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필요 부분</a:t>
            </a:r>
            <a:r>
              <a:rPr lang="en-US" altLang="ko-KR" dirty="0"/>
              <a:t>(</a:t>
            </a:r>
            <a:r>
              <a:rPr lang="ko-KR" altLang="en-US" dirty="0"/>
              <a:t>보행자 좌표 및 행동 감지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r>
              <a:rPr lang="en-US" altLang="ko-KR" dirty="0"/>
              <a:t>) </a:t>
            </a:r>
            <a:r>
              <a:rPr lang="ko-KR" altLang="en-US" dirty="0"/>
              <a:t>검출 및 </a:t>
            </a:r>
            <a:r>
              <a:rPr lang="en-US" altLang="ko-KR" dirty="0"/>
              <a:t>Controller</a:t>
            </a:r>
            <a:r>
              <a:rPr lang="ko-KR" altLang="en-US" dirty="0"/>
              <a:t>로 전송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디바이스 드라이버 모듈을 이용하여 보행자가 인식 될 때 </a:t>
            </a:r>
            <a:r>
              <a:rPr lang="en-US" altLang="ko-KR" dirty="0"/>
              <a:t>fps</a:t>
            </a:r>
            <a:r>
              <a:rPr lang="ko-KR" altLang="en-US" dirty="0"/>
              <a:t> 조절하도록 설정</a:t>
            </a:r>
            <a:r>
              <a:rPr lang="en-US" altLang="ko-KR" dirty="0"/>
              <a:t> 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교내 및 학교 주변 횡단보도 촬영 및 테스트로 적합한 촬영지점 결정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* </a:t>
            </a:r>
            <a:r>
              <a:rPr lang="ko-KR" altLang="en-US" dirty="0"/>
              <a:t>주변기기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Controller</a:t>
            </a:r>
            <a:r>
              <a:rPr lang="ko-KR" altLang="en-US" dirty="0"/>
              <a:t>로 부터 알람 신호 수신 시 디바이스 드라이버 모듈을 이용하여 알림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0B576-9C0E-4DBA-BDA6-FCD8854F273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8015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0B576-9C0E-4DBA-BDA6-FCD8854F273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003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0B576-9C0E-4DBA-BDA6-FCD8854F273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0683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어린이가 주요 타겟층이고 갑작스럽게 접근하는 것까지 인식 가능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0B576-9C0E-4DBA-BDA6-FCD8854F273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702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어린이가 주요 타겟층이고 갑작스럽게 접근하는 것까지 인식 가능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0B576-9C0E-4DBA-BDA6-FCD8854F273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6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어린이가 주요 타겟층이고 갑작스럽게 접근하는 것까지 인식 가능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0B576-9C0E-4DBA-BDA6-FCD8854F273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660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6D483-0A37-4CB4-8893-DEEA34877139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3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09F60-8AD0-4376-A6C6-03E7AD6B94AC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45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06A4B-B5B1-42A3-A21C-9EB8E024B0DB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3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53F13-CCAC-4EFF-9E45-02EBBC10466A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682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FE33F-A73F-4425-A87F-B6D29BC4AEEE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950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63751-0F47-4CA0-86C6-9B6CD0AC91AA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107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106AB-5770-41C1-9847-C8868C3DC7DC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1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DE1C8-E75B-4B37-8E3D-D54C4127C1BB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956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A0E6-A77F-470F-B374-9496B42D95A3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213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1F963-AE69-41B7-A8A2-02FDD1E517D5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06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9DEE-55D4-4AAB-9A13-AE77DB65D808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428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FD3C5-02E4-4069-A2DB-A18F0490358B}" type="datetime1">
              <a:rPr lang="ko-KR" altLang="en-US" smtClean="0"/>
              <a:t>2017-01-02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11EBB-3A68-40F7-87FC-D0C75F479D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453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image" Target="../media/image2.png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8" Type="http://schemas.openxmlformats.org/officeDocument/2006/relationships/image" Target="../media/image11.png"></Relationship><Relationship Id="rId3" Type="http://schemas.openxmlformats.org/officeDocument/2006/relationships/image" Target="../media/image6.png"></Relationship><Relationship Id="rId7" Type="http://schemas.openxmlformats.org/officeDocument/2006/relationships/image" Target="../media/image10.png"></Relationship><Relationship Id="rId2" Type="http://schemas.openxmlformats.org/officeDocument/2006/relationships/notesSlide" Target="../notesSlides/notesSlide10.xml"></Relationship><Relationship Id="rId6" Type="http://schemas.openxmlformats.org/officeDocument/2006/relationships/image" Target="../media/image9.png"></Relationship><Relationship Id="rId5" Type="http://schemas.openxmlformats.org/officeDocument/2006/relationships/image" Target="../media/image8.png"></Relationship><Relationship Id="rId4" Type="http://schemas.openxmlformats.org/officeDocument/2006/relationships/image" Target="../media/image7.png"></Relationship><Relationship Id="rId9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image" Target="../media/image12.jpg"></Relationship><Relationship Id="rId3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image" Target="../media/image13.jpg"></Relationship><Relationship Id="rId3" Type="http://schemas.openxmlformats.org/officeDocument/2006/relationships/slideLayout" Target="../slideLayouts/slideLayout2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notesSlide" Target="../notesSlides/notesSlide14.xml"></Relationship><Relationship Id="rId3" Type="http://schemas.openxmlformats.org/officeDocument/2006/relationships/slideLayout" Target="../slideLayouts/slideLayout2.xml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6.xml.rels><?xml version="1.0" encoding="UTF-8"?>
<Relationships xmlns="http://schemas.openxmlformats.org/package/2006/relationships"><Relationship Id="rId3" Type="http://schemas.openxmlformats.org/officeDocument/2006/relationships/image" Target="../media/image14.png"></Relationship><Relationship Id="rId2" Type="http://schemas.openxmlformats.org/officeDocument/2006/relationships/hyperlink" Target="https://github.com/gemini1024/TAPSC" TargetMode="External"></Relationship><Relationship Id="rId4" Type="http://schemas.openxmlformats.org/officeDocument/2006/relationships/slideLayout" Target="../slideLayouts/slideLayout2.xml"></Relationship></Relationships>
</file>

<file path=ppt/slides/_rels/slide17.xml.rels><?xml version="1.0" encoding="UTF-8"?>
<Relationships xmlns="http://schemas.openxmlformats.org/package/2006/relationships"><Relationship Id="rId2" Type="http://schemas.openxmlformats.org/officeDocument/2006/relationships/notesSlide" Target="../notesSlides/notesSlide17.xml"></Relationship><Relationship Id="rId3" Type="http://schemas.openxmlformats.org/officeDocument/2006/relationships/slideLayout" Target="../slideLayouts/slideLayout2.xml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image3.png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image3.png"></Relationship><Relationship Id="rId3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notesSlide" Target="../notesSlides/notesSlide5.xml"></Relationship><Relationship Id="rId3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3" Type="http://schemas.openxmlformats.org/officeDocument/2006/relationships/image" Target="../media/image4.jpeg"></Relationship><Relationship Id="rId2" Type="http://schemas.openxmlformats.org/officeDocument/2006/relationships/notesSlide" Target="../notesSlides/notesSlide7.xml"></Relationship><Relationship Id="rId4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3" Type="http://schemas.openxmlformats.org/officeDocument/2006/relationships/image" Target="../media/image5.png"></Relationship><Relationship Id="rId2" Type="http://schemas.openxmlformats.org/officeDocument/2006/relationships/notesSlide" Target="../notesSlides/notesSlide8.xml"></Relationship><Relationship Id="rId4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notesSlide" Target="../notesSlides/notesSlide9.xml"></Relationship><Relationship Id="rId3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38285" y="1185545"/>
            <a:ext cx="3054350" cy="79946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fontAlgn="base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300" cap="none" dirty="0" smtClean="0" b="1">
                <a:solidFill>
                  <a:schemeClr val="bg1"/>
                </a:solidFill>
                <a:latin typeface="나눔고딕" charset="0"/>
                <a:ea typeface="나눔고딕" charset="0"/>
              </a:rPr>
              <a:t>어린이 보호구역</a:t>
            </a:r>
            <a:r>
              <a:rPr lang="en-US" altLang="ko-KR" sz="2300" cap="none" dirty="0" smtClean="0" b="1">
                <a:solidFill>
                  <a:schemeClr val="bg1"/>
                </a:solidFill>
                <a:latin typeface="나눔고딕" charset="0"/>
                <a:ea typeface="나눔고딕" charset="0"/>
              </a:rPr>
              <a:t/>
            </a:r>
            <a:br>
              <a:rPr lang="en-US" altLang="ko-KR" sz="2300" cap="none" dirty="0" smtClean="0" b="1">
                <a:solidFill>
                  <a:schemeClr val="bg1"/>
                </a:solidFill>
                <a:latin typeface="나눔고딕" charset="0"/>
                <a:ea typeface="나눔고딕" charset="0"/>
              </a:rPr>
            </a:br>
            <a:r>
              <a:rPr lang="en-US" altLang="ko-KR" sz="2300" cap="none" dirty="0" smtClean="0" b="1">
                <a:solidFill>
                  <a:schemeClr val="bg1"/>
                </a:solidFill>
                <a:latin typeface="나눔고딕" charset="0"/>
                <a:ea typeface="나눔고딕" charset="0"/>
              </a:rPr>
              <a:t>교통사고 방지 시스템</a:t>
            </a:r>
            <a:endParaRPr lang="ko-KR" altLang="en-US" sz="2300" cap="none" dirty="0" smtClean="0" b="1">
              <a:solidFill>
                <a:schemeClr val="bg1"/>
              </a:solidFill>
              <a:latin typeface="나눔고딕" charset="0"/>
              <a:ea typeface="나눔고딕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38285" y="4826000"/>
            <a:ext cx="3053715" cy="1076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ko-KR" altLang="en-US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팀원</a:t>
            </a:r>
            <a:endParaRPr lang="en-US" altLang="ko-KR" sz="1600" b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base"/>
            <a:r>
              <a:rPr lang="en-US" altLang="ko-KR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2012154040 </a:t>
            </a:r>
            <a:r>
              <a:rPr lang="ko-KR" altLang="en-US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임현창</a:t>
            </a:r>
            <a:endParaRPr lang="en-US" altLang="ko-KR" sz="1600" b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base"/>
            <a:r>
              <a:rPr lang="en-US" altLang="ko-KR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2012154042 </a:t>
            </a:r>
            <a:r>
              <a:rPr lang="ko-KR" altLang="en-US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정재천</a:t>
            </a:r>
            <a:endParaRPr lang="en-US" altLang="ko-KR" sz="1600" b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base"/>
            <a:r>
              <a:rPr lang="en-US" altLang="ko-KR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2012152046 </a:t>
            </a:r>
            <a:r>
              <a:rPr lang="ko-KR" altLang="en-US" sz="16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최지</a:t>
            </a:r>
            <a:r>
              <a:rPr lang="ko-KR" altLang="en-US" sz="1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</a:t>
            </a:r>
            <a:endParaRPr lang="ko-KR" altLang="en-US" sz="1600" b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8272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 flipH="1">
            <a:off x="2557780" y="285750"/>
            <a:ext cx="2714625" cy="607060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다리꼴 7"/>
          <p:cNvSpPr/>
          <p:nvPr/>
        </p:nvSpPr>
        <p:spPr>
          <a:xfrm rot="3556458">
            <a:off x="7355205" y="1352550"/>
            <a:ext cx="1047750" cy="1221740"/>
          </a:xfrm>
          <a:prstGeom prst="trapezoid">
            <a:avLst>
              <a:gd name="adj" fmla="val 35792"/>
            </a:avLst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080" y="4914900"/>
            <a:ext cx="738505" cy="116840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6815" y="520700"/>
            <a:ext cx="2720975" cy="136080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0195" y="4697730"/>
            <a:ext cx="611505" cy="80137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080" y="4730115"/>
            <a:ext cx="184785" cy="37020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2335" y="2760980"/>
            <a:ext cx="184785" cy="370205"/>
          </a:xfrm>
          <a:prstGeom prst="rect">
            <a:avLst/>
          </a:prstGeom>
        </p:spPr>
      </p:pic>
      <p:sp>
        <p:nvSpPr>
          <p:cNvPr id="21" name="슬라이드 번호 개체 틀 20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2030730" y="1881505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207510" y="228600"/>
            <a:ext cx="1928495" cy="584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ko-KR" altLang="en-US" sz="3200" dirty="0"/>
              <a:t>인도</a:t>
            </a:r>
            <a:r>
              <a:rPr lang="en-US" altLang="ko-KR" sz="3200" dirty="0"/>
              <a:t>	</a:t>
            </a:r>
            <a:r>
              <a:rPr lang="ko-KR" altLang="en-US" sz="3200" dirty="0"/>
              <a:t>차도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06421">
            <a:off x="8414385" y="226695"/>
            <a:ext cx="1949450" cy="194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모서리가 접힌 도형 6"/>
          <p:cNvSpPr/>
          <p:nvPr/>
        </p:nvSpPr>
        <p:spPr>
          <a:xfrm>
            <a:off x="7245985" y="3131185"/>
            <a:ext cx="4108450" cy="2125345"/>
          </a:xfrm>
          <a:prstGeom prst="foldedCorner">
            <a:avLst/>
          </a:prstGeom>
          <a:noFill/>
          <a:ln w="22225" cmpd="sng">
            <a:solidFill>
              <a:schemeClr val="tx1">
                <a:alpha val="66000"/>
              </a:schemeClr>
            </a:solidFill>
          </a:ln>
          <a:effectLst>
            <a:outerShdw blurRad="50800" dist="50800" dir="5400000" algn="ctr" rotWithShape="0">
              <a:schemeClr val="tx1">
                <a:alpha val="13000"/>
              </a:scheme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342900" indent="-342900" algn="just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en-US" altLang="ko-KR" sz="18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인도와 차도 경계를 촬영.</a:t>
            </a: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-342900" algn="just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 startAt="2"/>
            </a:pPr>
            <a:r>
              <a:rPr lang="en-US" altLang="ko-KR" sz="18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어린이가 차도로 뛰어들 경우 인식</a:t>
            </a: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-342900" algn="just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 startAt="3"/>
            </a:pPr>
            <a:r>
              <a:rPr lang="en-US" altLang="ko-KR" sz="18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어린이에게 외부스피커로 주의.</a:t>
            </a: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-342900" algn="just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 startAt="4"/>
            </a:pPr>
            <a:r>
              <a:rPr lang="en-US" altLang="ko-KR" sz="1800" cap="none" dirty="0" smtClean="0" b="0">
                <a:solidFill>
                  <a:schemeClr val="tx1"/>
                </a:solidFill>
                <a:latin typeface="맑은 고딕" charset="0"/>
                <a:ea typeface="맑은 고딕" charset="0"/>
              </a:rPr>
              <a:t>운전자 휴대폰으로 어린이의 접근 알림.</a:t>
            </a: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181725" y="1885950"/>
            <a:ext cx="904875" cy="1750060"/>
            <a:chOff x="6181725" y="1885950"/>
            <a:chExt cx="904875" cy="175006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81725" y="1885950"/>
              <a:ext cx="904875" cy="1750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직사각형 1"/>
            <p:cNvSpPr/>
            <p:nvPr/>
          </p:nvSpPr>
          <p:spPr>
            <a:xfrm>
              <a:off x="6223000" y="2063115"/>
              <a:ext cx="800735" cy="121602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주의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19902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635 0.32814 " pathEditMode="relative" ptsTypes="AA" rAng="0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20" y="164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cxnSp>
        <p:nvCxnSpPr>
          <p:cNvPr id="17" name="연결선: 꺾임 16"/>
          <p:cNvCxnSpPr>
            <a:stCxn id="2" idx="2"/>
            <a:endCxn id="34" idx="0"/>
          </p:cNvCxnSpPr>
          <p:nvPr/>
        </p:nvCxnSpPr>
        <p:spPr>
          <a:xfrm rot="16200000" flipH="1">
            <a:off x="3500755" y="1957705"/>
            <a:ext cx="1016635" cy="58293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/>
          <p:cNvCxnSpPr>
            <a:stCxn id="34" idx="3"/>
            <a:endCxn id="18" idx="2"/>
          </p:cNvCxnSpPr>
          <p:nvPr/>
        </p:nvCxnSpPr>
        <p:spPr>
          <a:xfrm flipV="1">
            <a:off x="6186805" y="2616835"/>
            <a:ext cx="2256790" cy="19297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763010" y="1972310"/>
            <a:ext cx="492760" cy="2768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영상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348095" y="4301490"/>
            <a:ext cx="1934845" cy="2768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Controller ID &amp; </a:t>
            </a:r>
            <a:r>
              <a:rPr lang="ko-KR" altLang="en-US" sz="1200" dirty="0" smtClean="0"/>
              <a:t>도로상황</a:t>
            </a:r>
            <a:endParaRPr lang="ko-KR" altLang="en-US" sz="1200" dirty="0"/>
          </a:p>
        </p:txBody>
      </p:sp>
      <p:sp>
        <p:nvSpPr>
          <p:cNvPr id="25" name="타원 24"/>
          <p:cNvSpPr/>
          <p:nvPr/>
        </p:nvSpPr>
        <p:spPr>
          <a:xfrm>
            <a:off x="2009140" y="2476500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2348230" y="121285"/>
          <a:ext cx="2740660" cy="1624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2955"/>
                <a:gridCol w="1957705"/>
              </a:tblGrid>
              <a:tr h="368300">
                <a:tc gridSpan="2"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카메라 모듈</a:t>
                      </a:r>
                      <a:endParaRPr lang="ko-KR" altLang="en-US" sz="1800" kern="1200" dirty="0" smtClean="0" b="1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  <a:tr h="499745">
                <a:tc rowSpan="2"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영상 촬영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사진 촬영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</a:tr>
              <a:tr h="38798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촬영 주기 제어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</a:tr>
              <a:tr h="368300">
                <a:tc gridSpan="2"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데이터 송신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</a:tbl>
          </a:graphicData>
        </a:graphic>
      </p:graphicFrame>
      <p:graphicFrame>
        <p:nvGraphicFramePr>
          <p:cNvPr id="33" name="표 32"/>
          <p:cNvGraphicFramePr>
            <a:graphicFrameLocks noGrp="1"/>
          </p:cNvGraphicFramePr>
          <p:nvPr/>
        </p:nvGraphicFramePr>
        <p:xfrm>
          <a:off x="8952865" y="3822700"/>
          <a:ext cx="2740660" cy="1522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2955"/>
                <a:gridCol w="1957705"/>
              </a:tblGrid>
              <a:tr h="368300">
                <a:tc gridSpan="2"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Mobile</a:t>
                      </a:r>
                      <a:endParaRPr lang="ko-KR" altLang="en-US" sz="1800" kern="1200" dirty="0" smtClean="0" b="1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  <a:tr h="417830">
                <a:tc rowSpan="2"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경보알림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화면 출력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</a:tr>
              <a:tr h="368300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음성 안내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</a:tr>
              <a:tr h="368300">
                <a:tc gridSpan="2"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GPS이용 현재 위치 확인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</a:tbl>
          </a:graphicData>
        </a:graphic>
      </p:graphicFrame>
      <p:graphicFrame>
        <p:nvGraphicFramePr>
          <p:cNvPr id="34" name="표 33"/>
          <p:cNvGraphicFramePr>
            <a:graphicFrameLocks noGrp="1"/>
          </p:cNvGraphicFramePr>
          <p:nvPr/>
        </p:nvGraphicFramePr>
        <p:xfrm>
          <a:off x="2414905" y="2757805"/>
          <a:ext cx="3771265" cy="35991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1550"/>
                <a:gridCol w="1501140"/>
                <a:gridCol w="546100"/>
                <a:gridCol w="752475"/>
              </a:tblGrid>
              <a:tr h="509270">
                <a:tc gridSpan="4"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Controller</a:t>
                      </a:r>
                      <a:endParaRPr lang="ko-KR" altLang="en-US" sz="1800" kern="1200" dirty="0" smtClean="0" b="1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  <a:tr h="645160">
                <a:tc rowSpan="2"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데이터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전송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영상 정보 수신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보행자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알림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스피커로 위험 상황 전달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</a:tr>
              <a:tr h="830580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서버로 도로 상황 송신 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  <a:tr h="368300">
                <a:tc rowSpan="3"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데이터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처리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보행자 인식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OpenCV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  <a:tr h="368300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차량 인식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 hMerge="1"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  <a:tr h="368300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 gridSpan="3"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경보상황판단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  <a:tr h="509270">
                <a:tc gridSpan="4"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영상 데이터 관리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/>
        </p:nvGraphicFramePr>
        <p:xfrm>
          <a:off x="6986270" y="879475"/>
          <a:ext cx="2914650" cy="1750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485"/>
                <a:gridCol w="2082165"/>
              </a:tblGrid>
              <a:tr h="368300">
                <a:tc gridSpan="2"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Server</a:t>
                      </a:r>
                      <a:endParaRPr lang="ko-KR" altLang="en-US" sz="1800" kern="1200" dirty="0" smtClean="0" b="1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  <a:tr h="645160">
                <a:tc rowSpan="2"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푸시알림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fontAlgn="auto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Contorller GPS정보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</a:tr>
              <a:tr h="368300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도로상황</a:t>
                      </a:r>
                      <a:endParaRPr lang="ko-KR" altLang="en-US" sz="1800" kern="1200" dirty="0" smtClean="0" b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</a:tr>
              <a:tr h="368300">
                <a:tc gridSpan="2">
                  <a:txBody>
                    <a:bodyPr/>
                    <a:lstStyle/>
                    <a:p>
                      <a:pPr marL="0" indent="0" algn="l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dirty="0" smtClean="0" b="1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Controller 위치 정보 관리</a:t>
                      </a:r>
                      <a:endParaRPr lang="ko-KR" altLang="en-US" sz="1800" kern="1200" dirty="0" smtClean="0" b="1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b="0"/>
                    </a:p>
                  </a:txBody>
                </a:tc>
              </a:tr>
            </a:tbl>
          </a:graphicData>
        </a:graphic>
      </p:graphicFrame>
      <p:cxnSp>
        <p:nvCxnSpPr>
          <p:cNvPr id="36" name="연결선: 꺾임 30"/>
          <p:cNvCxnSpPr>
            <a:stCxn id="18" idx="3"/>
            <a:endCxn id="33" idx="0"/>
          </p:cNvCxnSpPr>
          <p:nvPr/>
        </p:nvCxnSpPr>
        <p:spPr>
          <a:xfrm>
            <a:off x="9900920" y="1748155"/>
            <a:ext cx="421640" cy="20739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0257155" y="2667635"/>
            <a:ext cx="1551940" cy="461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알림이 필요한</a:t>
            </a:r>
            <a:endParaRPr lang="en-US" altLang="ko-KR" sz="1200" dirty="0" smtClean="0"/>
          </a:p>
          <a:p>
            <a:r>
              <a:rPr lang="ko-KR" altLang="en-US" sz="1200" dirty="0" smtClean="0"/>
              <a:t>도로의 위치 </a:t>
            </a:r>
            <a:r>
              <a:rPr lang="en-US" altLang="ko-KR" sz="1200" dirty="0" smtClean="0"/>
              <a:t>&amp; </a:t>
            </a:r>
            <a:r>
              <a:rPr lang="ko-KR" altLang="en-US" sz="1200" dirty="0" smtClean="0"/>
              <a:t>정보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75982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57450" y="401320"/>
            <a:ext cx="3357245" cy="1754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 </a:t>
            </a:r>
            <a:r>
              <a:rPr lang="ko-KR" altLang="en-US" b="1" dirty="0"/>
              <a:t>개발 환경 </a:t>
            </a:r>
            <a:r>
              <a:rPr lang="ko-KR" altLang="en-US" b="1" dirty="0" smtClean="0"/>
              <a:t>및 서버</a:t>
            </a:r>
            <a:r>
              <a:rPr lang="en-US" altLang="ko-KR" b="1" dirty="0" smtClean="0"/>
              <a:t>&gt;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dirty="0"/>
              <a:t>CPU : intel i5-4210m 2.60GHz</a:t>
            </a:r>
          </a:p>
          <a:p>
            <a:r>
              <a:rPr lang="en-US" altLang="ko-KR" dirty="0"/>
              <a:t>RAM : 8GB</a:t>
            </a:r>
          </a:p>
          <a:p>
            <a:r>
              <a:rPr lang="en-US" altLang="ko-KR" dirty="0"/>
              <a:t>OS : Linux Ubuntu</a:t>
            </a:r>
          </a:p>
          <a:p>
            <a:r>
              <a:rPr lang="en-US" altLang="ko-KR" dirty="0"/>
              <a:t>Tool : Eclipse, vim, GitHub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77305" y="401320"/>
            <a:ext cx="5670550" cy="2585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 </a:t>
            </a:r>
            <a:r>
              <a:rPr lang="ko-KR" altLang="en-US" b="1" dirty="0"/>
              <a:t>보드</a:t>
            </a:r>
            <a:r>
              <a:rPr lang="en-US" altLang="ko-KR" b="1" dirty="0"/>
              <a:t>(ODROID-XU4)</a:t>
            </a:r>
            <a:r>
              <a:rPr lang="ko-KR" altLang="en-US" b="1" dirty="0"/>
              <a:t> 사양 </a:t>
            </a:r>
            <a:r>
              <a:rPr lang="en-US" altLang="ko-KR" b="1" dirty="0"/>
              <a:t>&gt;</a:t>
            </a:r>
          </a:p>
          <a:p>
            <a:endParaRPr lang="en-US" altLang="ko-KR" b="1" dirty="0"/>
          </a:p>
          <a:p>
            <a:r>
              <a:rPr lang="en-US" altLang="ko-KR" dirty="0" err="1"/>
              <a:t>Cpu</a:t>
            </a:r>
            <a:r>
              <a:rPr lang="en-US" altLang="ko-KR" dirty="0"/>
              <a:t> : Samsung Exynos5422 Cortex™-A15 2Ghz</a:t>
            </a:r>
          </a:p>
          <a:p>
            <a:r>
              <a:rPr lang="en-US" altLang="ko-KR" dirty="0"/>
              <a:t>        and Cortex™-A7 Octa core CPUs</a:t>
            </a:r>
          </a:p>
          <a:p>
            <a:r>
              <a:rPr lang="en-US" altLang="ko-KR" dirty="0" err="1"/>
              <a:t>Gpu</a:t>
            </a:r>
            <a:r>
              <a:rPr lang="en-US" altLang="ko-KR" dirty="0"/>
              <a:t> : Mali-T628 MP6(OpenGL ES 3.0/2.0/1.1</a:t>
            </a:r>
            <a:br>
              <a:rPr lang="en-US" altLang="ko-KR" dirty="0"/>
            </a:br>
            <a:r>
              <a:rPr lang="en-US" altLang="ko-KR" dirty="0"/>
              <a:t>        and OpenCL 1.1 Full profile)</a:t>
            </a:r>
          </a:p>
          <a:p>
            <a:r>
              <a:rPr lang="en-US" altLang="ko-KR" dirty="0"/>
              <a:t>Ram : 2Gbyte LPDDR3 RAM </a:t>
            </a:r>
            <a:r>
              <a:rPr lang="en-US" altLang="ko-KR" dirty="0" err="1"/>
              <a:t>PoP</a:t>
            </a:r>
            <a:r>
              <a:rPr lang="en-US" altLang="ko-KR" dirty="0"/>
              <a:t> stacked</a:t>
            </a:r>
          </a:p>
          <a:p>
            <a:r>
              <a:rPr lang="en-US" altLang="ko-KR" dirty="0"/>
              <a:t>OS : Ubuntu </a:t>
            </a:r>
          </a:p>
          <a:p>
            <a:r>
              <a:rPr lang="en-US" altLang="ko-KR" dirty="0"/>
              <a:t>Size : 82 x 58 x 22mm approx.(including cooling fan)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50" y="2986405"/>
            <a:ext cx="4271645" cy="3699510"/>
          </a:xfrm>
          <a:prstGeom prst="rect">
            <a:avLst/>
          </a:prstGeom>
        </p:spPr>
      </p:pic>
      <p:sp>
        <p:nvSpPr>
          <p:cNvPr id="7" name="타원 6"/>
          <p:cNvSpPr/>
          <p:nvPr/>
        </p:nvSpPr>
        <p:spPr>
          <a:xfrm>
            <a:off x="1997075" y="3133725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196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96000" y="2856230"/>
            <a:ext cx="5670550" cy="2308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 </a:t>
            </a:r>
            <a:r>
              <a:rPr lang="ko-KR" altLang="en-US" b="1" dirty="0"/>
              <a:t>카메라</a:t>
            </a:r>
            <a:r>
              <a:rPr lang="en-US" altLang="ko-KR" b="1" dirty="0"/>
              <a:t>(ODROID USB-CAM 720P)</a:t>
            </a:r>
            <a:r>
              <a:rPr lang="ko-KR" altLang="en-US" b="1" dirty="0"/>
              <a:t> 사양 </a:t>
            </a:r>
            <a:r>
              <a:rPr lang="en-US" altLang="ko-KR" b="1" dirty="0"/>
              <a:t>&gt;</a:t>
            </a:r>
          </a:p>
          <a:p>
            <a:endParaRPr lang="en-US" altLang="ko-KR" b="1" dirty="0"/>
          </a:p>
          <a:p>
            <a:r>
              <a:rPr lang="en-US" altLang="ko-KR" dirty="0"/>
              <a:t>Real 720P HD resolution, 16:9 wide screen output</a:t>
            </a:r>
          </a:p>
          <a:p>
            <a:r>
              <a:rPr lang="en-US" altLang="ko-KR" dirty="0"/>
              <a:t>USB2.0 High-speed and plug-n-play interface (UVC)</a:t>
            </a:r>
          </a:p>
          <a:p>
            <a:r>
              <a:rPr lang="en-US" altLang="ko-KR" dirty="0"/>
              <a:t>UP to 30fps</a:t>
            </a:r>
          </a:p>
          <a:p>
            <a:r>
              <a:rPr lang="en-US" altLang="ko-KR" dirty="0"/>
              <a:t>DC 5V/150mA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6096000" y="1336040"/>
            <a:ext cx="4648200" cy="1200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 USB-UART Module Kit &gt;</a:t>
            </a:r>
          </a:p>
          <a:p>
            <a:endParaRPr lang="en-US" altLang="ko-KR" b="1" dirty="0"/>
          </a:p>
          <a:p>
            <a:r>
              <a:rPr lang="en-US" altLang="ko-KR" dirty="0"/>
              <a:t>P2104: USB to Serial UART bridge IC</a:t>
            </a:r>
            <a:br>
              <a:rPr lang="en-US" altLang="ko-KR" dirty="0"/>
            </a:br>
            <a:r>
              <a:rPr lang="en-US" altLang="ko-KR" dirty="0"/>
              <a:t>with 1.8~3.3V interface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210" y="1682115"/>
            <a:ext cx="2956560" cy="2463800"/>
          </a:xfrm>
          <a:prstGeom prst="rect">
            <a:avLst/>
          </a:prstGeom>
        </p:spPr>
      </p:pic>
      <p:sp>
        <p:nvSpPr>
          <p:cNvPr id="12" name="타원 11"/>
          <p:cNvSpPr/>
          <p:nvPr/>
        </p:nvSpPr>
        <p:spPr>
          <a:xfrm>
            <a:off x="1997075" y="3133725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972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 smtClean="0"/>
              <a:t>11</a:t>
            </a:r>
          </a:p>
        </p:txBody>
      </p:sp>
      <p:sp>
        <p:nvSpPr>
          <p:cNvPr id="5" name="타원 4"/>
          <p:cNvSpPr/>
          <p:nvPr/>
        </p:nvSpPr>
        <p:spPr>
          <a:xfrm>
            <a:off x="1997075" y="3133725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480945" y="536575"/>
            <a:ext cx="8872855" cy="5078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 </a:t>
            </a:r>
            <a:r>
              <a:rPr lang="ko-KR" altLang="en-US" b="1" dirty="0"/>
              <a:t>개발 방법</a:t>
            </a:r>
            <a:r>
              <a:rPr lang="en-US" altLang="ko-KR" b="1" dirty="0"/>
              <a:t> &gt;</a:t>
            </a:r>
          </a:p>
          <a:p>
            <a:endParaRPr lang="en-US" altLang="ko-KR" dirty="0"/>
          </a:p>
          <a:p>
            <a:r>
              <a:rPr lang="en-US" altLang="ko-KR" dirty="0" smtClean="0"/>
              <a:t>Target(Infrastructure’s device)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타겟</a:t>
            </a:r>
            <a:r>
              <a:rPr lang="en-US" altLang="ko-KR" dirty="0"/>
              <a:t>(Odroid-XU4)</a:t>
            </a:r>
            <a:r>
              <a:rPr lang="ko-KR" altLang="en-US" dirty="0"/>
              <a:t>에</a:t>
            </a:r>
            <a:r>
              <a:rPr lang="ko-KR" altLang="en-US" b="1" dirty="0"/>
              <a:t> </a:t>
            </a:r>
            <a:r>
              <a:rPr lang="en-US" altLang="ko-KR" b="1" dirty="0"/>
              <a:t>Ubuntu 14.04.1</a:t>
            </a:r>
            <a:r>
              <a:rPr lang="ko-KR" altLang="en-US" dirty="0"/>
              <a:t> </a:t>
            </a:r>
            <a:r>
              <a:rPr lang="ko-KR" altLang="en-US" dirty="0" smtClean="0"/>
              <a:t>설치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arm</a:t>
            </a:r>
            <a:r>
              <a:rPr lang="ko-KR" altLang="en-US" dirty="0"/>
              <a:t>용 </a:t>
            </a:r>
            <a:r>
              <a:rPr lang="en-US" altLang="ko-KR" dirty="0" err="1"/>
              <a:t>gcc</a:t>
            </a:r>
            <a:r>
              <a:rPr lang="en-US" altLang="ko-KR" dirty="0"/>
              <a:t>(v4.6) </a:t>
            </a:r>
            <a:r>
              <a:rPr lang="ko-KR" altLang="en-US" dirty="0"/>
              <a:t>크로스 컴파일러를 이용하여 카메라</a:t>
            </a:r>
            <a:r>
              <a:rPr lang="en-US" altLang="ko-KR" dirty="0"/>
              <a:t>, </a:t>
            </a:r>
            <a:r>
              <a:rPr lang="ko-KR" altLang="en-US" dirty="0"/>
              <a:t>스피커</a:t>
            </a:r>
            <a:r>
              <a:rPr lang="en-US" altLang="ko-KR" dirty="0"/>
              <a:t>, LCD </a:t>
            </a:r>
            <a:r>
              <a:rPr lang="ko-KR" altLang="en-US" dirty="0"/>
              <a:t>디바이스</a:t>
            </a:r>
            <a:r>
              <a:rPr lang="en-US" altLang="ko-KR" dirty="0"/>
              <a:t> </a:t>
            </a:r>
            <a:r>
              <a:rPr lang="ko-KR" altLang="en-US" dirty="0"/>
              <a:t>드라이버를 </a:t>
            </a:r>
            <a:r>
              <a:rPr lang="ko-KR" altLang="en-US" dirty="0" smtClean="0"/>
              <a:t>컴파일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‘</a:t>
            </a:r>
            <a:r>
              <a:rPr lang="ko-KR" altLang="en-US" dirty="0" smtClean="0"/>
              <a:t>사람인식 및 차량인식 기능</a:t>
            </a:r>
            <a:r>
              <a:rPr lang="en-US" altLang="ko-KR" dirty="0"/>
              <a:t>’</a:t>
            </a:r>
            <a:r>
              <a:rPr lang="ko-KR" altLang="en-US" dirty="0"/>
              <a:t>은 </a:t>
            </a:r>
            <a:r>
              <a:rPr lang="en-US" altLang="ko-KR" dirty="0" err="1"/>
              <a:t>OpenCV</a:t>
            </a:r>
            <a:r>
              <a:rPr lang="ko-KR" altLang="en-US" dirty="0"/>
              <a:t>를 이용하여 </a:t>
            </a:r>
            <a:r>
              <a:rPr lang="ko-KR" altLang="en-US" dirty="0" smtClean="0"/>
              <a:t>구현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C++</a:t>
            </a:r>
            <a:r>
              <a:rPr lang="ko-KR" altLang="en-US" dirty="0"/>
              <a:t>언어를 이용하여 경보상황 판단과 </a:t>
            </a:r>
            <a:r>
              <a:rPr lang="ko-KR" altLang="en-US" dirty="0" smtClean="0"/>
              <a:t>서버로 도로 상황을 전송하는 </a:t>
            </a:r>
            <a:r>
              <a:rPr lang="ko-KR" altLang="en-US" dirty="0"/>
              <a:t>프로그램개발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/>
              <a:t>Server(push notification server)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MySQL</a:t>
            </a:r>
            <a:r>
              <a:rPr lang="ko-KR" altLang="en-US" dirty="0" smtClean="0"/>
              <a:t>을 이용한 </a:t>
            </a:r>
            <a:r>
              <a:rPr lang="en-US" altLang="ko-KR" dirty="0" smtClean="0"/>
              <a:t>Target</a:t>
            </a:r>
            <a:r>
              <a:rPr lang="ko-KR" altLang="en-US" dirty="0" smtClean="0"/>
              <a:t>들의 위치정보 관리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FCM(Firebase </a:t>
            </a:r>
            <a:r>
              <a:rPr lang="en-US" altLang="ko-KR" dirty="0"/>
              <a:t>Cloud </a:t>
            </a:r>
            <a:r>
              <a:rPr lang="en-US" altLang="ko-KR" dirty="0" smtClean="0"/>
              <a:t>Messaging)</a:t>
            </a:r>
            <a:r>
              <a:rPr lang="ko-KR" altLang="en-US" dirty="0" smtClean="0"/>
              <a:t>을 이용한 </a:t>
            </a:r>
            <a:r>
              <a:rPr lang="en-US" altLang="ko-KR" dirty="0" smtClean="0"/>
              <a:t>push </a:t>
            </a:r>
            <a:r>
              <a:rPr lang="ko-KR" altLang="en-US" dirty="0" smtClean="0"/>
              <a:t>알림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Mobile(Vehicle</a:t>
            </a:r>
            <a:r>
              <a:rPr lang="en-US" altLang="ko-KR" dirty="0" smtClean="0"/>
              <a:t>(</a:t>
            </a:r>
            <a:r>
              <a:rPr lang="en-US" altLang="ko-KR" dirty="0" smtClean="0"/>
              <a:t>driver))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Android 4.0.4. </a:t>
            </a:r>
            <a:r>
              <a:rPr lang="ko-KR" altLang="en-US" dirty="0" smtClean="0"/>
              <a:t>이상 버전을 대상으로 개발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서버로부터 수신된 정보를 이용</a:t>
            </a:r>
            <a:r>
              <a:rPr lang="en-US" altLang="ko-KR" dirty="0" smtClean="0"/>
              <a:t>, </a:t>
            </a:r>
            <a:r>
              <a:rPr lang="ko-KR" altLang="en-US" dirty="0" smtClean="0"/>
              <a:t>휴대폰의 </a:t>
            </a:r>
            <a:r>
              <a:rPr lang="en-US" altLang="ko-KR" dirty="0" smtClean="0"/>
              <a:t>GPS</a:t>
            </a:r>
            <a:r>
              <a:rPr lang="ko-KR" altLang="en-US" dirty="0" smtClean="0"/>
              <a:t>를 이용하여 주변 위험 상황을 운전자에게 알림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75444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034047"/>
              </p:ext>
            </p:extLst>
          </p:nvPr>
        </p:nvGraphicFramePr>
        <p:xfrm>
          <a:off x="2597591" y="707769"/>
          <a:ext cx="8128000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xmlns="" val="187703064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112609244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322573001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27140075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임현창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정재천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최지훈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08839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/>
                        <a:t>자료수집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Android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en-US" altLang="ko-KR" sz="1200" baseline="0" dirty="0" smtClean="0"/>
                        <a:t>&amp; GPS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OpenCV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FCM &amp; GitHub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4832748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운전자</a:t>
                      </a:r>
                      <a:r>
                        <a:rPr lang="ko-KR" altLang="en-US" sz="1200" baseline="0" dirty="0" smtClean="0"/>
                        <a:t> 휴대폰에서 현재 위치를 파악하고 경보상황을 전달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 smtClean="0"/>
                        <a:t>Odroid</a:t>
                      </a:r>
                      <a:r>
                        <a:rPr lang="ko-KR" altLang="en-US" sz="1200" dirty="0" smtClean="0"/>
                        <a:t>를 이용하여 보행자 및 차량 인식 후 경보 </a:t>
                      </a:r>
                      <a:r>
                        <a:rPr lang="ko-KR" altLang="en-US" sz="1200" dirty="0"/>
                        <a:t>상황 판단 기능 </a:t>
                      </a:r>
                      <a:r>
                        <a:rPr lang="ko-KR" altLang="en-US" sz="1200" dirty="0" smtClean="0"/>
                        <a:t>구현</a:t>
                      </a:r>
                      <a:endParaRPr lang="en-US" altLang="ko-K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FCM</a:t>
                      </a:r>
                      <a:r>
                        <a:rPr lang="ko-KR" altLang="en-US" sz="1200" dirty="0" smtClean="0"/>
                        <a:t>을 이용한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en-US" altLang="ko-KR" sz="1200" baseline="0" dirty="0" smtClean="0"/>
                        <a:t>push server</a:t>
                      </a:r>
                      <a:r>
                        <a:rPr lang="ko-KR" altLang="en-US" sz="1200" baseline="0" dirty="0" smtClean="0"/>
                        <a:t>구현과 프로젝트 버전 관리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663109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689225" y="344805"/>
            <a:ext cx="348996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업무분담</a:t>
            </a:r>
            <a:r>
              <a:rPr lang="en-US" altLang="ko-KR" b="1" dirty="0"/>
              <a:t>&gt;</a:t>
            </a: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155605"/>
              </p:ext>
            </p:extLst>
          </p:nvPr>
        </p:nvGraphicFramePr>
        <p:xfrm>
          <a:off x="2597601" y="2582203"/>
          <a:ext cx="8127990" cy="37444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5690">
                  <a:extLst>
                    <a:ext uri="{9D8B030D-6E8A-4147-A177-3AD203B41FA5}">
                      <a16:colId xmlns:a16="http://schemas.microsoft.com/office/drawing/2014/main" xmlns="" val="2940324495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1027708111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1132056536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3829635018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2831435862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2597798436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3480195827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1513012565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52159727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3853046017"/>
                    </a:ext>
                  </a:extLst>
                </a:gridCol>
                <a:gridCol w="625230">
                  <a:extLst>
                    <a:ext uri="{9D8B030D-6E8A-4147-A177-3AD203B41FA5}">
                      <a16:colId xmlns:a16="http://schemas.microsoft.com/office/drawing/2014/main" xmlns="" val="119305560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796989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dirty="0"/>
                        <a:t>사전조사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2519833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dirty="0"/>
                        <a:t>자료수집 및 분석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41196798"/>
                  </a:ext>
                </a:extLst>
              </a:tr>
              <a:tr h="58978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dirty="0" smtClean="0"/>
                        <a:t>보행자 </a:t>
                      </a:r>
                      <a:r>
                        <a:rPr lang="en-US" altLang="ko-KR" sz="1300" dirty="0" smtClean="0"/>
                        <a:t>&amp; </a:t>
                      </a:r>
                      <a:r>
                        <a:rPr lang="ko-KR" altLang="en-US" sz="1300" dirty="0" smtClean="0"/>
                        <a:t>차량인식 기능 </a:t>
                      </a:r>
                      <a:r>
                        <a:rPr lang="ko-KR" altLang="en-US" sz="1300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25101243"/>
                  </a:ext>
                </a:extLst>
              </a:tr>
              <a:tr h="35579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300" dirty="0" smtClean="0"/>
                        <a:t>Push</a:t>
                      </a:r>
                      <a:r>
                        <a:rPr lang="en-US" altLang="ko-KR" sz="1300" baseline="0" dirty="0" smtClean="0"/>
                        <a:t> Server </a:t>
                      </a:r>
                      <a:r>
                        <a:rPr lang="ko-KR" altLang="en-US" sz="1300" baseline="0" dirty="0" smtClean="0"/>
                        <a:t>및 운전자 휴대폰으로</a:t>
                      </a:r>
                      <a:r>
                        <a:rPr lang="en-US" altLang="ko-KR" sz="1300" baseline="0" dirty="0" smtClean="0"/>
                        <a:t>(Android)</a:t>
                      </a:r>
                      <a:r>
                        <a:rPr lang="ko-KR" altLang="en-US" sz="1300" baseline="0" dirty="0" smtClean="0"/>
                        <a:t> 알림 기능 구현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8400121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dirty="0"/>
                        <a:t>모듈 통합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9373332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dirty="0"/>
                        <a:t>통합 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478931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dirty="0"/>
                        <a:t>최종보고서 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56694565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689225" y="2261235"/>
            <a:ext cx="116840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일정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7" name="화살표: 오른쪽 16"/>
          <p:cNvSpPr/>
          <p:nvPr/>
        </p:nvSpPr>
        <p:spPr>
          <a:xfrm>
            <a:off x="4498975" y="3333750"/>
            <a:ext cx="603885" cy="1339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/>
          <p:cNvSpPr/>
          <p:nvPr/>
        </p:nvSpPr>
        <p:spPr>
          <a:xfrm>
            <a:off x="4792980" y="3701415"/>
            <a:ext cx="629285" cy="135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/>
          <p:cNvSpPr/>
          <p:nvPr/>
        </p:nvSpPr>
        <p:spPr>
          <a:xfrm>
            <a:off x="5120005" y="4189095"/>
            <a:ext cx="1472565" cy="139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화살표: 오른쪽 20"/>
          <p:cNvSpPr/>
          <p:nvPr/>
        </p:nvSpPr>
        <p:spPr>
          <a:xfrm>
            <a:off x="7009765" y="5327650"/>
            <a:ext cx="1207770" cy="1358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오른쪽 21"/>
          <p:cNvSpPr/>
          <p:nvPr/>
        </p:nvSpPr>
        <p:spPr>
          <a:xfrm>
            <a:off x="8218170" y="5694045"/>
            <a:ext cx="1283335" cy="1333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오른쪽 22"/>
          <p:cNvSpPr/>
          <p:nvPr/>
        </p:nvSpPr>
        <p:spPr>
          <a:xfrm>
            <a:off x="9500870" y="6068695"/>
            <a:ext cx="1177290" cy="1339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 smtClean="0"/>
              <a:t>12</a:t>
            </a:r>
            <a:endParaRPr lang="ko-KR" altLang="en-US" dirty="0"/>
          </a:p>
        </p:txBody>
      </p:sp>
      <p:sp>
        <p:nvSpPr>
          <p:cNvPr id="16" name="화살표: 오른쪽 15"/>
          <p:cNvSpPr/>
          <p:nvPr/>
        </p:nvSpPr>
        <p:spPr>
          <a:xfrm>
            <a:off x="5746115" y="4801870"/>
            <a:ext cx="1553845" cy="139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타원 19"/>
          <p:cNvSpPr/>
          <p:nvPr/>
        </p:nvSpPr>
        <p:spPr>
          <a:xfrm>
            <a:off x="1982470" y="4476115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764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 smtClean="0"/>
              <a:t>13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1982470" y="5062220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771775" y="428625"/>
            <a:ext cx="1643380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400" dirty="0"/>
              <a:t>GitHub</a:t>
            </a:r>
            <a:endParaRPr lang="ko-KR" alt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004185" y="4920615"/>
            <a:ext cx="7959090" cy="33845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base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latin typeface="맑은 고딕" charset="0"/>
                <a:ea typeface="맑은 고딕" charset="0"/>
              </a:rPr>
              <a:t>주소 : https://github.com/gemini1024/PSCAC</a:t>
            </a:r>
            <a:endParaRPr lang="ko-KR" altLang="en-US" sz="1600" cap="none" dirty="0" smtClean="0" b="0">
              <a:latin typeface="맑은 고딕" charset="0"/>
              <a:ea typeface="맑은 고딕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9730" y="1081405"/>
            <a:ext cx="7958455" cy="3676015"/>
          </a:xfrm>
          <a:prstGeom prst="rect">
            <a:avLst/>
          </a:prstGeom>
        </p:spPr>
      </p:pic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3789402"/>
              </p:ext>
            </p:extLst>
          </p:nvPr>
        </p:nvGraphicFramePr>
        <p:xfrm>
          <a:off x="2919413" y="5421685"/>
          <a:ext cx="8127999" cy="74168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xmlns="" val="226610543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xmlns="" val="300515827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xmlns="" val="22358437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임현창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정재천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최지훈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82667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ihc93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jjc100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gemini1024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6801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8874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61155" y="2957195"/>
            <a:ext cx="5581015" cy="3785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&lt;</a:t>
            </a:r>
            <a:r>
              <a:rPr lang="ko-KR" altLang="en-US" sz="2000" b="1" dirty="0"/>
              <a:t>참고 문헌</a:t>
            </a:r>
            <a:r>
              <a:rPr lang="en-US" altLang="ko-KR" sz="2000" b="1" dirty="0"/>
              <a:t>&gt;</a:t>
            </a:r>
          </a:p>
          <a:p>
            <a:endParaRPr lang="en-US" altLang="ko-KR" sz="2000" b="1" dirty="0"/>
          </a:p>
          <a:p>
            <a:r>
              <a:rPr lang="en-US" altLang="ko-KR" sz="2000" dirty="0"/>
              <a:t>OpenCV</a:t>
            </a:r>
            <a:r>
              <a:rPr lang="ko-KR" altLang="en-US" sz="2000" dirty="0"/>
              <a:t>를 이용한 </a:t>
            </a:r>
            <a:r>
              <a:rPr lang="ko-KR" altLang="en-US" sz="2000" dirty="0" err="1"/>
              <a:t>영상보행자</a:t>
            </a:r>
            <a:r>
              <a:rPr lang="ko-KR" altLang="en-US" sz="2000" dirty="0"/>
              <a:t> 검출 기술 </a:t>
            </a:r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en-US" altLang="ko-KR" sz="2000" dirty="0"/>
              <a:t>http://darkpgmr.tistory.com/53</a:t>
            </a:r>
          </a:p>
          <a:p>
            <a:pPr marL="285750" indent="-285750">
              <a:buFontTx/>
              <a:buChar char="-"/>
            </a:pPr>
            <a:endParaRPr lang="en-US" altLang="ko-KR" sz="2000" dirty="0"/>
          </a:p>
          <a:p>
            <a:r>
              <a:rPr lang="en-US" altLang="ko-KR" sz="2000" dirty="0"/>
              <a:t>Odroid-UX4 User Manual 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 smtClean="0"/>
              <a:t>http</a:t>
            </a:r>
            <a:r>
              <a:rPr lang="en-US" altLang="ko-KR" sz="2000" dirty="0"/>
              <a:t>://</a:t>
            </a:r>
            <a:r>
              <a:rPr lang="en-US" altLang="ko-KR" sz="2000" dirty="0" smtClean="0"/>
              <a:t>magazine.odroid.com/odroid-ux4</a:t>
            </a:r>
          </a:p>
          <a:p>
            <a:pPr marL="342900" indent="-342900">
              <a:buFontTx/>
              <a:buChar char="-"/>
            </a:pPr>
            <a:endParaRPr lang="en-US" altLang="ko-KR" sz="2000" dirty="0"/>
          </a:p>
          <a:p>
            <a:r>
              <a:rPr lang="ko-KR" altLang="en-US" sz="2000" dirty="0"/>
              <a:t>열혈 </a:t>
            </a:r>
            <a:r>
              <a:rPr lang="en-US" altLang="ko-KR" sz="2000" dirty="0"/>
              <a:t>TCP/IP </a:t>
            </a:r>
            <a:r>
              <a:rPr lang="ko-KR" altLang="en-US" sz="2000" dirty="0"/>
              <a:t>소켓 프로그래밍</a:t>
            </a:r>
            <a:r>
              <a:rPr lang="en-US" altLang="ko-KR" sz="2000" dirty="0"/>
              <a:t>, </a:t>
            </a:r>
            <a:r>
              <a:rPr lang="ko-KR" altLang="en-US" sz="2000" dirty="0"/>
              <a:t>윤성우 저</a:t>
            </a:r>
            <a:r>
              <a:rPr lang="en-US" altLang="ko-KR" sz="2000" dirty="0"/>
              <a:t>, ORANGE &amp; </a:t>
            </a:r>
            <a:r>
              <a:rPr lang="en-US" altLang="ko-KR" sz="2000" dirty="0" smtClean="0"/>
              <a:t>MEDIA</a:t>
            </a:r>
          </a:p>
          <a:p>
            <a:endParaRPr lang="en-US" altLang="ko-KR" sz="2000" dirty="0"/>
          </a:p>
          <a:p>
            <a:r>
              <a:rPr lang="ko-KR" altLang="en-US" sz="2000" dirty="0" err="1"/>
              <a:t>안드로이드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프로그래밍</a:t>
            </a:r>
            <a:r>
              <a:rPr lang="en-US" altLang="ko-KR" sz="2000" dirty="0" smtClean="0"/>
              <a:t>,</a:t>
            </a:r>
            <a:r>
              <a:rPr lang="ko-KR" altLang="en-US" sz="2000" dirty="0" smtClean="0"/>
              <a:t> 천인국 저</a:t>
            </a:r>
            <a:r>
              <a:rPr lang="en-US" altLang="ko-KR" sz="2000" dirty="0" smtClean="0"/>
              <a:t>,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생능출판사</a:t>
            </a:r>
            <a:endParaRPr lang="ko-KR" alt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4161155" y="294640"/>
            <a:ext cx="4639945" cy="224345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>
                <a:latin typeface="맑은 고딕" charset="0"/>
                <a:ea typeface="맑은 고딕" charset="0"/>
              </a:rPr>
              <a:t>&lt;필요 기술&gt;</a:t>
            </a:r>
            <a:endParaRPr lang="ko-KR" altLang="en-US" sz="2000" cap="none" dirty="0" smtClean="0" b="1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1. Linux System Programming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2. Device Driver Programming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3. OpenCV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4. Network Programming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5. Android Programming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 smtClean="0"/>
              <a:t>14</a:t>
            </a:r>
            <a:endParaRPr lang="ko-KR" altLang="en-US" dirty="0"/>
          </a:p>
        </p:txBody>
      </p:sp>
      <p:sp>
        <p:nvSpPr>
          <p:cNvPr id="6" name="타원 5"/>
          <p:cNvSpPr/>
          <p:nvPr/>
        </p:nvSpPr>
        <p:spPr>
          <a:xfrm>
            <a:off x="1968500" y="5811520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329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006465" y="2860675"/>
            <a:ext cx="2348865" cy="861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궁서" panose="02030600000101010101" pitchFamily="18" charset="-127"/>
                <a:ea typeface="궁서" panose="02030600000101010101" pitchFamily="18" charset="-127"/>
              </a:rPr>
              <a:t>Q &amp; A</a:t>
            </a:r>
            <a:endParaRPr lang="ko-KR" altLang="en-US" sz="5000" dirty="0"/>
          </a:p>
        </p:txBody>
      </p:sp>
    </p:spTree>
    <p:extLst>
      <p:ext uri="{BB962C8B-B14F-4D97-AF65-F5344CB8AC3E}">
        <p14:creationId xmlns:p14="http://schemas.microsoft.com/office/powerpoint/2010/main" val="2044513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C:/Users/ihc/AppData/Roaming/PolarisOffice/ETemp/1480_19836696/image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0" y="0"/>
            <a:ext cx="12192635" cy="6858635"/>
          </a:xfrm>
          <a:prstGeom prst="rect"/>
          <a:noFill/>
        </p:spPr>
      </p:pic>
      <p:sp>
        <p:nvSpPr>
          <p:cNvPr id="5" name="도형 4"/>
          <p:cNvSpPr>
            <a:spLocks/>
          </p:cNvSpPr>
          <p:nvPr/>
        </p:nvSpPr>
        <p:spPr>
          <a:xfrm rot="0">
            <a:off x="163195" y="326390"/>
            <a:ext cx="1854835" cy="6186170"/>
          </a:xfrm>
          <a:prstGeom prst="rect"/>
          <a:solidFill>
            <a:srgbClr val="3A3A3A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6" name="도형 5"/>
          <p:cNvSpPr>
            <a:spLocks/>
          </p:cNvSpPr>
          <p:nvPr/>
        </p:nvSpPr>
        <p:spPr>
          <a:xfrm rot="0">
            <a:off x="2477135" y="385445"/>
            <a:ext cx="9257665" cy="5919470"/>
          </a:xfrm>
          <a:prstGeom prst="rect"/>
          <a:solidFill>
            <a:srgbClr val="FFFFFF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6"/>
          <p:cNvSpPr txBox="1">
            <a:spLocks/>
          </p:cNvSpPr>
          <p:nvPr/>
        </p:nvSpPr>
        <p:spPr>
          <a:xfrm rot="0">
            <a:off x="3085465" y="875030"/>
            <a:ext cx="735838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 rot="0">
            <a:off x="2621915" y="661035"/>
            <a:ext cx="8770620" cy="202882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>
                <a:latin typeface="맑은 고딕" charset="0"/>
                <a:ea typeface="맑은 고딕" charset="0"/>
              </a:rPr>
              <a:t>지적사항</a:t>
            </a:r>
            <a:endParaRPr lang="ko-KR" altLang="en-US" sz="2400" cap="none" dirty="0" smtClean="0" b="1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1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1. 도로정보를 자동차가 받을 수 있도록. 스피커는 동네 민원 위험 높음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2. 응용의 유용성을 높일 수 있는 방안을 생각해 볼 것	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3. 소리 방송보다는 좀 더 유용한 전략 방법 필요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 rot="0">
            <a:off x="2732405" y="3195955"/>
            <a:ext cx="8770620" cy="267398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1">
                <a:latin typeface="맑은 고딕" charset="0"/>
                <a:ea typeface="맑은 고딕" charset="0"/>
              </a:rPr>
              <a:t>지적사항 답변내용</a:t>
            </a:r>
            <a:endParaRPr lang="ko-KR" altLang="en-US" sz="2400" cap="none" dirty="0" smtClean="0" b="1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1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1,3번 답변 : 운전자의 휴대폰으로 도로의 위험상황을 전송하여 휴대폰의 화면과 모바일 음성안내를 통해 좀 더 확실하게 위험상황을 알릴 수 있도록 한다. ( page 8, 11 )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>
                <a:latin typeface="맑은 고딕" charset="0"/>
                <a:ea typeface="맑은 고딕" charset="0"/>
              </a:rPr>
              <a:t>2번 답변 : 기존 도로에 존재하는 장애인 안내 음성 시스템 정도의 음량으로 보행자에게도 위험상황을 인지시킨다. ( page 7 )</a:t>
            </a:r>
            <a:endParaRPr lang="ko-KR" altLang="en-US" sz="2000" cap="none" dirty="0" smtClean="0" b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191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21915" y="467995"/>
            <a:ext cx="3407410" cy="738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개발배경</a:t>
            </a:r>
            <a:endParaRPr lang="en-US" altLang="ko-KR" sz="2400" b="1" dirty="0"/>
          </a:p>
          <a:p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632075" y="1638300"/>
            <a:ext cx="7495540" cy="2431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600" dirty="0">
              <a:solidFill>
                <a:srgbClr val="000000"/>
              </a:solidFill>
              <a:latin typeface="+mj-lt"/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600" dirty="0">
              <a:solidFill>
                <a:srgbClr val="000000"/>
              </a:solidFill>
              <a:latin typeface="+mj-lt"/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000" dirty="0">
                <a:solidFill>
                  <a:srgbClr val="000000"/>
                </a:solidFill>
                <a:latin typeface="+mj-lt"/>
              </a:rPr>
              <a:t>1.  </a:t>
            </a:r>
            <a:r>
              <a:rPr lang="ko-KR" altLang="en-US" sz="2000" dirty="0">
                <a:solidFill>
                  <a:srgbClr val="000000"/>
                </a:solidFill>
                <a:latin typeface="+mj-lt"/>
              </a:rPr>
              <a:t>어린이 보호구역 내 교통사고의 원인</a:t>
            </a:r>
            <a:endParaRPr lang="en-US" altLang="ko-KR" sz="2000" dirty="0">
              <a:solidFill>
                <a:srgbClr val="000000"/>
              </a:solidFill>
              <a:latin typeface="+mj-lt"/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000" dirty="0"/>
              <a:t>      </a:t>
            </a:r>
            <a:endParaRPr kumimoji="0" lang="ko-KR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000" dirty="0">
                <a:solidFill>
                  <a:srgbClr val="000000"/>
                </a:solidFill>
                <a:latin typeface="+mj-lt"/>
              </a:rPr>
              <a:t>	1) </a:t>
            </a:r>
            <a:r>
              <a:rPr lang="ko-KR" altLang="en-US" sz="2000" dirty="0">
                <a:solidFill>
                  <a:srgbClr val="000000"/>
                </a:solidFill>
                <a:latin typeface="+mj-lt"/>
              </a:rPr>
              <a:t>운전자의 안전운전불이행</a:t>
            </a:r>
            <a:r>
              <a:rPr lang="en-US" altLang="ko-KR" sz="2000" dirty="0">
                <a:solidFill>
                  <a:srgbClr val="000000"/>
                </a:solidFill>
                <a:latin typeface="+mj-lt"/>
              </a:rPr>
              <a:t>(43.7%)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000" dirty="0">
                <a:solidFill>
                  <a:srgbClr val="000000"/>
                </a:solidFill>
                <a:latin typeface="+mj-lt"/>
              </a:rPr>
              <a:t>	2) </a:t>
            </a:r>
            <a:r>
              <a:rPr lang="ko-KR" altLang="en-US" sz="2000" dirty="0">
                <a:solidFill>
                  <a:srgbClr val="000000"/>
                </a:solidFill>
                <a:latin typeface="+mj-lt"/>
              </a:rPr>
              <a:t>보행자의 보호위반</a:t>
            </a:r>
            <a:r>
              <a:rPr lang="en-US" altLang="ko-KR" sz="2000" dirty="0">
                <a:solidFill>
                  <a:srgbClr val="000000"/>
                </a:solidFill>
                <a:latin typeface="+mj-lt"/>
              </a:rPr>
              <a:t>(24.8%)</a:t>
            </a:r>
            <a:endParaRPr kumimoji="0" lang="ko-KR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000" dirty="0">
                <a:solidFill>
                  <a:srgbClr val="000000"/>
                </a:solidFill>
                <a:latin typeface="+mj-lt"/>
              </a:rPr>
              <a:t>	3) </a:t>
            </a:r>
            <a:r>
              <a:rPr lang="ko-KR" altLang="en-US" sz="2000" dirty="0">
                <a:solidFill>
                  <a:srgbClr val="000000"/>
                </a:solidFill>
                <a:latin typeface="+mj-lt"/>
              </a:rPr>
              <a:t>신호위반</a:t>
            </a:r>
            <a:r>
              <a:rPr lang="en-US" altLang="ko-KR" sz="2000" dirty="0">
                <a:solidFill>
                  <a:srgbClr val="000000"/>
                </a:solidFill>
                <a:latin typeface="+mj-lt"/>
              </a:rPr>
              <a:t>(15.3%)</a:t>
            </a:r>
          </a:p>
          <a:p>
            <a:pPr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/>
              <a:t>(</a:t>
            </a:r>
            <a:r>
              <a:rPr lang="ko-KR" altLang="en-US" sz="1600" dirty="0"/>
              <a:t>출처 </a:t>
            </a:r>
            <a:r>
              <a:rPr lang="en-US" altLang="ko-KR" sz="1600" dirty="0"/>
              <a:t>: </a:t>
            </a:r>
            <a:r>
              <a:rPr lang="ko-KR" altLang="en-US" sz="1600" dirty="0"/>
              <a:t>도로교통공단 ‘</a:t>
            </a:r>
            <a:r>
              <a:rPr lang="ko-KR" altLang="en-US" sz="1600" dirty="0" err="1"/>
              <a:t>스쿨존</a:t>
            </a:r>
            <a:r>
              <a:rPr lang="ko-KR" altLang="en-US" sz="1600" dirty="0"/>
              <a:t> 내 어린이 교통사고 특성 분석’</a:t>
            </a:r>
            <a:r>
              <a:rPr lang="en-US" altLang="ko-KR" sz="1600" dirty="0"/>
              <a:t>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632075" y="3816350"/>
            <a:ext cx="7495540" cy="1846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600" dirty="0">
              <a:solidFill>
                <a:srgbClr val="000000"/>
              </a:solidFill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600" dirty="0">
              <a:solidFill>
                <a:srgbClr val="000000"/>
              </a:solidFill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000" dirty="0">
                <a:solidFill>
                  <a:srgbClr val="000000"/>
                </a:solidFill>
              </a:rPr>
              <a:t>2.  </a:t>
            </a:r>
            <a:r>
              <a:rPr lang="ko-KR" altLang="en-US" sz="2000" dirty="0">
                <a:solidFill>
                  <a:srgbClr val="000000"/>
                </a:solidFill>
              </a:rPr>
              <a:t>어린이는 어른에 비해 교통상황에 대한 판단능력</a:t>
            </a:r>
            <a:r>
              <a:rPr lang="en-US" altLang="ko-KR" sz="2000" dirty="0">
                <a:solidFill>
                  <a:srgbClr val="000000"/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</a:rPr>
              <a:t>행동반응이 떨어짐</a:t>
            </a:r>
            <a:r>
              <a:rPr lang="en-US" altLang="ko-KR" sz="2000" dirty="0">
                <a:solidFill>
                  <a:srgbClr val="000000"/>
                </a:solidFill>
                <a:latin typeface="맑은 고딕" panose="020B0503020000020004" pitchFamily="50" charset="-127"/>
              </a:rPr>
              <a:t>.</a:t>
            </a:r>
          </a:p>
          <a:p>
            <a:pPr marL="342900" lvl="0" indent="-342900" algn="just" eaLnBrk="0" fontAlgn="base" latinLnBrk="0" hangingPunct="0">
              <a:spcBef>
                <a:spcPct val="0"/>
              </a:spcBef>
              <a:spcAft>
                <a:spcPct val="0"/>
              </a:spcAft>
              <a:buAutoNum type="arabicPeriod" startAt="3"/>
            </a:pPr>
            <a:endParaRPr lang="en-US" altLang="ko-KR" sz="1600" dirty="0">
              <a:solidFill>
                <a:srgbClr val="000000"/>
              </a:solidFill>
              <a:latin typeface="맑은 고딕" panose="020B0503020000020004" pitchFamily="50" charset="-127"/>
            </a:endParaRPr>
          </a:p>
          <a:p>
            <a:pPr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</a:rPr>
              <a:t>출처 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</a:rPr>
              <a:t>: </a:t>
            </a:r>
            <a:r>
              <a:rPr lang="ko-KR" altLang="en-US" sz="1600" dirty="0">
                <a:solidFill>
                  <a:srgbClr val="000000"/>
                </a:solidFill>
              </a:rPr>
              <a:t>도로교통공단 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</a:rPr>
              <a:t>‘</a:t>
            </a:r>
            <a:r>
              <a:rPr lang="ko-KR" altLang="en-US" sz="1600" dirty="0">
                <a:solidFill>
                  <a:srgbClr val="000000"/>
                </a:solidFill>
              </a:rPr>
              <a:t>어린이 교통행동 특성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</a:rPr>
              <a:t>’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</a:rPr>
              <a:t>)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28600" lvl="0" indent="-228600" algn="just" eaLnBrk="0" fontAlgn="base" latinLnBrk="0" hangingPunct="0">
              <a:spcBef>
                <a:spcPct val="0"/>
              </a:spcBef>
              <a:spcAft>
                <a:spcPct val="0"/>
              </a:spcAft>
              <a:buAutoNum type="arabicPeriod" startAt="3"/>
            </a:pPr>
            <a:endParaRPr kumimoji="0" lang="en-US" altLang="ko-KR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7" name="말풍선: 모서리가 둥근 사각형 16"/>
          <p:cNvSpPr/>
          <p:nvPr/>
        </p:nvSpPr>
        <p:spPr>
          <a:xfrm>
            <a:off x="2632075" y="5392420"/>
            <a:ext cx="3192145" cy="1329055"/>
          </a:xfrm>
          <a:prstGeom prst="wedgeRoundRectCallout">
            <a:avLst>
              <a:gd name="adj1" fmla="val -25295"/>
              <a:gd name="adj2" fmla="val -6818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말풍선: 모서리가 둥근 사각형 14"/>
          <p:cNvSpPr/>
          <p:nvPr/>
        </p:nvSpPr>
        <p:spPr>
          <a:xfrm>
            <a:off x="9050655" y="189230"/>
            <a:ext cx="3065145" cy="1329055"/>
          </a:xfrm>
          <a:prstGeom prst="wedgeRoundRectCallout">
            <a:avLst>
              <a:gd name="adj1" fmla="val -105621"/>
              <a:gd name="adj2" fmla="val 108979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9414510" y="390525"/>
            <a:ext cx="2529840" cy="1231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000" dirty="0">
                <a:solidFill>
                  <a:srgbClr val="FF0000"/>
                </a:solidFill>
              </a:rPr>
              <a:t>현재 도로의 상황을</a:t>
            </a:r>
            <a:endParaRPr lang="en-US" altLang="ko-KR" sz="2000" dirty="0">
              <a:solidFill>
                <a:srgbClr val="FF0000"/>
              </a:solidFill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000" dirty="0">
                <a:solidFill>
                  <a:srgbClr val="FF0000"/>
                </a:solidFill>
              </a:rPr>
              <a:t> 운전자에게</a:t>
            </a:r>
            <a:endParaRPr lang="en-US" altLang="ko-KR" sz="2000" dirty="0">
              <a:solidFill>
                <a:srgbClr val="FF0000"/>
              </a:solidFill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000" dirty="0">
                <a:solidFill>
                  <a:srgbClr val="FF0000"/>
                </a:solidFill>
              </a:rPr>
              <a:t>알려 주의시키자</a:t>
            </a:r>
            <a:r>
              <a:rPr lang="en-US" altLang="ko-KR" sz="2000" dirty="0">
                <a:solidFill>
                  <a:srgbClr val="FF0000"/>
                </a:solidFill>
              </a:rPr>
              <a:t>!</a:t>
            </a: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999105" y="5521325"/>
            <a:ext cx="2487295" cy="1015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FF0000"/>
                </a:solidFill>
              </a:rPr>
              <a:t>급작스러운 어린이의 행동에도 대응할 수 있도록 하자</a:t>
            </a:r>
            <a:r>
              <a:rPr lang="en-US" altLang="ko-KR" sz="2000" dirty="0">
                <a:solidFill>
                  <a:srgbClr val="FF0000"/>
                </a:solidFill>
              </a:rPr>
              <a:t>!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21915" y="858520"/>
            <a:ext cx="6033135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어린이 보호구역이 있음에도 보호구역 내 교통사고 발생률 줄어들지 않음</a:t>
            </a:r>
            <a:r>
              <a:rPr lang="en-US" altLang="ko-KR" sz="2000" dirty="0"/>
              <a:t>.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1982470" y="462280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415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5" grpId="0" animBg="1"/>
      <p:bldP spid="16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21915" y="467995"/>
            <a:ext cx="3407410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개발배경</a:t>
            </a:r>
            <a:endParaRPr lang="en-US" altLang="ko-KR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621915" y="1037590"/>
            <a:ext cx="8731885" cy="435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000" dirty="0">
                <a:solidFill>
                  <a:srgbClr val="000000"/>
                </a:solidFill>
                <a:latin typeface="맑은 고딕" panose="020B0503020000020004" pitchFamily="50" charset="-127"/>
              </a:rPr>
              <a:t>3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</a:rPr>
              <a:t>.  </a:t>
            </a:r>
            <a:r>
              <a:rPr lang="ko-KR" altLang="en-US" sz="2000" dirty="0">
                <a:solidFill>
                  <a:srgbClr val="000000"/>
                </a:solidFill>
              </a:rPr>
              <a:t>어린이 보호구역에서 </a:t>
            </a:r>
            <a:r>
              <a:rPr lang="ko-KR" altLang="en-US" sz="2000" dirty="0"/>
              <a:t>차도횡단 중 일어나는 사고의 </a:t>
            </a:r>
            <a:r>
              <a:rPr lang="ko-KR" altLang="en-US" sz="2000" dirty="0">
                <a:solidFill>
                  <a:srgbClr val="000000"/>
                </a:solidFill>
              </a:rPr>
              <a:t>비율이 가장 높다</a:t>
            </a:r>
            <a:r>
              <a:rPr kumimoji="0" lang="en-US" altLang="ko-KR" sz="20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</a:rPr>
              <a:t>.</a:t>
            </a: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lvl="0" indent="-342900" algn="ctr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sz="2000" dirty="0">
                <a:solidFill>
                  <a:srgbClr val="000000"/>
                </a:solidFill>
              </a:rPr>
              <a:t>어린이 보호구역 내 횡단 중 일어나는 사고의 비율 </a:t>
            </a:r>
            <a:r>
              <a:rPr lang="en-US" altLang="ko-KR" sz="2000" dirty="0">
                <a:solidFill>
                  <a:srgbClr val="000000"/>
                </a:solidFill>
              </a:rPr>
              <a:t>-</a:t>
            </a:r>
          </a:p>
          <a:p>
            <a:pPr marL="342900" lvl="0" indent="-342900" algn="ctr" eaLnBrk="0" fontAlgn="base" latinLnBrk="0" hangingPunct="0"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kumimoji="0" lang="en-US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 </a:t>
            </a:r>
          </a:p>
          <a:p>
            <a:pPr lvl="0" algn="just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600" dirty="0">
              <a:solidFill>
                <a:srgbClr val="000000"/>
              </a:solidFill>
              <a:latin typeface="+mj-lt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13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300" dirty="0">
              <a:solidFill>
                <a:srgbClr val="000000"/>
              </a:solidFill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13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300" dirty="0">
              <a:solidFill>
                <a:srgbClr val="000000"/>
              </a:solidFill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13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300" dirty="0">
              <a:solidFill>
                <a:srgbClr val="000000"/>
              </a:solidFill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300" dirty="0">
              <a:solidFill>
                <a:srgbClr val="000000"/>
              </a:solidFill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300" dirty="0">
              <a:solidFill>
                <a:srgbClr val="000000"/>
              </a:solidFill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300" dirty="0">
              <a:solidFill>
                <a:srgbClr val="000000"/>
              </a:solidFill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13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13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</a:endParaRPr>
          </a:p>
          <a:p>
            <a:pPr lvl="0" algn="r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</a:rPr>
              <a:t>출처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</a:rPr>
              <a:t>: </a:t>
            </a:r>
            <a:r>
              <a:rPr lang="ko-KR" altLang="en-US" sz="1600" dirty="0">
                <a:solidFill>
                  <a:srgbClr val="000000"/>
                </a:solidFill>
              </a:rPr>
              <a:t>도로교통공단 교통사고 분석시스템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</a:rPr>
              <a:t>)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2286000" y="5039995"/>
            <a:ext cx="3709035" cy="1681480"/>
            <a:chOff x="2286000" y="5039995"/>
            <a:chExt cx="3709035" cy="1681480"/>
          </a:xfrm>
        </p:grpSpPr>
        <p:sp>
          <p:nvSpPr>
            <p:cNvPr id="13" name="말풍선: 모서리가 둥근 사각형 12"/>
            <p:cNvSpPr/>
            <p:nvPr/>
          </p:nvSpPr>
          <p:spPr>
            <a:xfrm>
              <a:off x="2286000" y="5039995"/>
              <a:ext cx="3709035" cy="1681480"/>
            </a:xfrm>
            <a:prstGeom prst="wedgeRoundRectCallout">
              <a:avLst>
                <a:gd name="adj1" fmla="val 71038"/>
                <a:gd name="adj2" fmla="val -56448"/>
                <a:gd name="adj3" fmla="val 16667"/>
              </a:avLst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435860" y="5588635"/>
              <a:ext cx="3409315" cy="861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just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dirty="0">
                  <a:solidFill>
                    <a:srgbClr val="FF0000"/>
                  </a:solidFill>
                </a:rPr>
                <a:t>어린이의 차도 횡단을 탐지하여 운전자에게 알리자</a:t>
              </a:r>
              <a:r>
                <a:rPr lang="en-US" altLang="ko-KR" dirty="0">
                  <a:solidFill>
                    <a:srgbClr val="FF0000"/>
                  </a:solidFill>
                  <a:latin typeface="맑은 고딕" panose="020B0503020000020004" pitchFamily="50" charset="-127"/>
                </a:rPr>
                <a:t>!</a:t>
              </a:r>
              <a:endParaRPr lang="en-US" altLang="ko-KR" dirty="0">
                <a:solidFill>
                  <a:srgbClr val="FF0000"/>
                </a:solidFill>
              </a:endParaRPr>
            </a:p>
            <a:p>
              <a:pPr lvl="0" algn="just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kumimoji="0" lang="en-US" altLang="ko-KR" sz="1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  </a:t>
              </a:r>
            </a:p>
          </p:txBody>
        </p:sp>
      </p:grp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660171"/>
              </p:ext>
            </p:extLst>
          </p:nvPr>
        </p:nvGraphicFramePr>
        <p:xfrm>
          <a:off x="3603974" y="2288654"/>
          <a:ext cx="6767576" cy="2555748"/>
        </p:xfrm>
        <a:graphic>
          <a:graphicData uri="http://schemas.openxmlformats.org/drawingml/2006/table">
            <a:tbl>
              <a:tblPr/>
              <a:tblGrid>
                <a:gridCol w="1821667">
                  <a:extLst>
                    <a:ext uri="{9D8B030D-6E8A-4147-A177-3AD203B41FA5}">
                      <a16:colId xmlns:a16="http://schemas.microsoft.com/office/drawing/2014/main" xmlns="" val="2633669040"/>
                    </a:ext>
                  </a:extLst>
                </a:gridCol>
                <a:gridCol w="1821667">
                  <a:extLst>
                    <a:ext uri="{9D8B030D-6E8A-4147-A177-3AD203B41FA5}">
                      <a16:colId xmlns:a16="http://schemas.microsoft.com/office/drawing/2014/main" xmlns="" val="321713684"/>
                    </a:ext>
                  </a:extLst>
                </a:gridCol>
                <a:gridCol w="1821667">
                  <a:extLst>
                    <a:ext uri="{9D8B030D-6E8A-4147-A177-3AD203B41FA5}">
                      <a16:colId xmlns:a16="http://schemas.microsoft.com/office/drawing/2014/main" xmlns="" val="2918280207"/>
                    </a:ext>
                  </a:extLst>
                </a:gridCol>
                <a:gridCol w="1302575">
                  <a:extLst>
                    <a:ext uri="{9D8B030D-6E8A-4147-A177-3AD203B41FA5}">
                      <a16:colId xmlns:a16="http://schemas.microsoft.com/office/drawing/2014/main" xmlns="" val="2315602822"/>
                    </a:ext>
                  </a:extLst>
                </a:gridCol>
              </a:tblGrid>
              <a:tr h="4259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총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횡단 중 사고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건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)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비율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409533084"/>
                  </a:ext>
                </a:extLst>
              </a:tr>
              <a:tr h="4259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2010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년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305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207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67%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25023183"/>
                  </a:ext>
                </a:extLst>
              </a:tr>
              <a:tr h="4259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2011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년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327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183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55%</a:t>
                      </a:r>
                      <a:endParaRPr 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74893183"/>
                  </a:ext>
                </a:extLst>
              </a:tr>
              <a:tr h="4259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2012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271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142</a:t>
                      </a:r>
                      <a:endParaRPr 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52%</a:t>
                      </a:r>
                      <a:endParaRPr 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44565878"/>
                  </a:ext>
                </a:extLst>
              </a:tr>
              <a:tr h="4259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2013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201</a:t>
                      </a:r>
                      <a:endParaRPr 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123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61%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674792428"/>
                  </a:ext>
                </a:extLst>
              </a:tr>
              <a:tr h="4259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2014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년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252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139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55%</a:t>
                      </a:r>
                      <a:endParaRPr 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59198786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1982470" y="462280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967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21915" y="467995"/>
            <a:ext cx="3407410" cy="738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개발목표</a:t>
            </a:r>
            <a:endParaRPr lang="en-US" altLang="ko-KR" sz="2400" b="1" dirty="0"/>
          </a:p>
          <a:p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21915" y="4140835"/>
            <a:ext cx="3407410" cy="738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개발효과</a:t>
            </a:r>
            <a:endParaRPr lang="en-US" altLang="ko-KR" sz="2400" b="1" dirty="0"/>
          </a:p>
          <a:p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621915" y="4566285"/>
            <a:ext cx="8712835" cy="1939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000" dirty="0" smtClean="0"/>
              <a:t>- </a:t>
            </a:r>
            <a:r>
              <a:rPr lang="ko-KR" altLang="en-US" sz="2000" dirty="0" smtClean="0"/>
              <a:t>운전자의 </a:t>
            </a:r>
            <a:r>
              <a:rPr lang="ko-KR" altLang="en-US" sz="2000" dirty="0"/>
              <a:t>사각지대를 줄여 교통사고를 미연에 </a:t>
            </a:r>
            <a:r>
              <a:rPr lang="ko-KR" altLang="en-US" sz="2000" dirty="0" smtClean="0"/>
              <a:t>방지</a:t>
            </a:r>
            <a:endParaRPr lang="en-US" altLang="ko-KR" sz="2000" dirty="0" smtClean="0"/>
          </a:p>
          <a:p>
            <a:pPr fontAlgn="base"/>
            <a:endParaRPr lang="en-US" altLang="ko-KR" sz="2000" dirty="0" smtClean="0"/>
          </a:p>
          <a:p>
            <a:pPr fontAlgn="base"/>
            <a:r>
              <a:rPr lang="en-US" altLang="ko-KR" sz="2000" dirty="0" smtClean="0"/>
              <a:t>- </a:t>
            </a:r>
            <a:r>
              <a:rPr lang="ko-KR" altLang="en-US" sz="2000" dirty="0"/>
              <a:t>횡단 중 일어나는 교통사고의 발생률 </a:t>
            </a:r>
            <a:r>
              <a:rPr lang="ko-KR" altLang="en-US" sz="2000" dirty="0" smtClean="0"/>
              <a:t>감소</a:t>
            </a:r>
            <a:endParaRPr lang="en-US" altLang="ko-KR" sz="2000" dirty="0" smtClean="0"/>
          </a:p>
          <a:p>
            <a:pPr fontAlgn="base"/>
            <a:endParaRPr lang="ko-KR" altLang="en-US" sz="2000" dirty="0" smtClean="0"/>
          </a:p>
          <a:p>
            <a:pPr fontAlgn="base"/>
            <a:r>
              <a:rPr lang="en-US" altLang="ko-KR" sz="2000" dirty="0" smtClean="0"/>
              <a:t>- </a:t>
            </a:r>
            <a:r>
              <a:rPr lang="ko-KR" altLang="en-US" sz="2000" dirty="0"/>
              <a:t>교통사고로 인해 발생하는 사회적 비용감소</a:t>
            </a:r>
          </a:p>
          <a:p>
            <a:pPr fontAlgn="base"/>
            <a:endParaRPr lang="en-US" altLang="ko-KR" sz="2000" dirty="0"/>
          </a:p>
        </p:txBody>
      </p:sp>
      <p:sp>
        <p:nvSpPr>
          <p:cNvPr id="8" name="타원 7"/>
          <p:cNvSpPr/>
          <p:nvPr/>
        </p:nvSpPr>
        <p:spPr>
          <a:xfrm>
            <a:off x="1982470" y="462280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3232785" y="1466215"/>
            <a:ext cx="2415540" cy="1480185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어린이가 </a:t>
            </a:r>
            <a:r>
              <a:rPr lang="ko-KR" altLang="en-US" dirty="0"/>
              <a:t>차도에 </a:t>
            </a:r>
            <a:r>
              <a:rPr lang="ko-KR" altLang="en-US" dirty="0" smtClean="0"/>
              <a:t>있거나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인도에서 차도로 접근함을 인식</a:t>
            </a:r>
            <a:endParaRPr lang="en-US" altLang="ko-KR" dirty="0" smtClean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6978015" y="1206500"/>
            <a:ext cx="2415540" cy="975360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어린이에게 스피커로 주의를 줌</a:t>
            </a:r>
            <a:endParaRPr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6978015" y="2299335"/>
            <a:ext cx="2415540" cy="1166495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위험 상황을 주변 운전자들에게 휴대폰으로 알림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cxnSp>
        <p:nvCxnSpPr>
          <p:cNvPr id="17" name="직선 화살표 연결선 16"/>
          <p:cNvCxnSpPr>
            <a:stCxn id="3" idx="3"/>
            <a:endCxn id="12" idx="1"/>
          </p:cNvCxnSpPr>
          <p:nvPr/>
        </p:nvCxnSpPr>
        <p:spPr>
          <a:xfrm flipV="1">
            <a:off x="5648960" y="1694180"/>
            <a:ext cx="1329690" cy="511810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3" idx="3"/>
            <a:endCxn id="15" idx="1"/>
          </p:cNvCxnSpPr>
          <p:nvPr/>
        </p:nvCxnSpPr>
        <p:spPr>
          <a:xfrm>
            <a:off x="5648960" y="2206625"/>
            <a:ext cx="1329690" cy="676275"/>
          </a:xfrm>
          <a:prstGeom prst="straightConnector1">
            <a:avLst/>
          </a:prstGeom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41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21915" y="470535"/>
            <a:ext cx="3407410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관련 사례</a:t>
            </a:r>
            <a:endParaRPr lang="ko-KR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621915" y="932180"/>
            <a:ext cx="8731885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dirty="0"/>
              <a:t>김천시 </a:t>
            </a:r>
            <a:r>
              <a:rPr lang="en-US" altLang="ko-KR" sz="2000" dirty="0"/>
              <a:t>'</a:t>
            </a:r>
            <a:r>
              <a:rPr lang="ko-KR" altLang="en-US" sz="2000" dirty="0"/>
              <a:t>보행자 자동인식 신호기</a:t>
            </a:r>
            <a:r>
              <a:rPr lang="en-US" altLang="ko-KR" sz="2000" dirty="0"/>
              <a:t>'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91460" y="5398135"/>
            <a:ext cx="7495540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buFontTx/>
              <a:buChar char="-"/>
            </a:pPr>
            <a:r>
              <a:rPr lang="ko-KR" altLang="en-US" sz="2000" dirty="0"/>
              <a:t>길 건너려는 보행자가 있으면 신호등이 녹색으로 변화</a:t>
            </a:r>
            <a:endParaRPr lang="en-US" altLang="ko-KR" sz="2000" dirty="0"/>
          </a:p>
          <a:p>
            <a:pPr marL="342900" indent="-342900" fontAlgn="base">
              <a:buFontTx/>
              <a:buChar char="-"/>
            </a:pPr>
            <a:r>
              <a:rPr lang="ko-KR" altLang="en-US" sz="2000" dirty="0"/>
              <a:t>보행자 작동 신호기를 보완한 것</a:t>
            </a:r>
            <a:endParaRPr lang="en-US" altLang="ko-KR" sz="2000" dirty="0"/>
          </a:p>
        </p:txBody>
      </p:sp>
      <p:sp>
        <p:nvSpPr>
          <p:cNvPr id="9" name="타원 8"/>
          <p:cNvSpPr/>
          <p:nvPr/>
        </p:nvSpPr>
        <p:spPr>
          <a:xfrm>
            <a:off x="1997075" y="1132205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515" y="1629410"/>
            <a:ext cx="5988685" cy="336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7900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95880" y="889635"/>
            <a:ext cx="4929505" cy="523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 err="1">
                <a:solidFill>
                  <a:schemeClr val="tx1"/>
                </a:solidFill>
              </a:rPr>
              <a:t>자동긴급제동시스템</a:t>
            </a:r>
            <a:r>
              <a:rPr lang="en-US" altLang="ko-KR" sz="2000" dirty="0">
                <a:solidFill>
                  <a:schemeClr val="tx1"/>
                </a:solidFill>
              </a:rPr>
              <a:t>(AEB)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1997075" y="1132205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005" y="1447800"/>
            <a:ext cx="5498465" cy="36709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91460" y="5398135"/>
            <a:ext cx="749554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000" dirty="0"/>
              <a:t>- </a:t>
            </a:r>
            <a:r>
              <a:rPr lang="ko-KR" altLang="en-US" sz="2000" dirty="0"/>
              <a:t>운전 중 보행자가 지나갈 경우 차량 속도가 줄거나 멈춘다</a:t>
            </a:r>
            <a:r>
              <a:rPr lang="en-US" altLang="ko-KR" sz="2000" dirty="0"/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621915" y="470535"/>
            <a:ext cx="3407410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관련 사례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2567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21915" y="467995"/>
            <a:ext cx="3407410" cy="46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관련 연구 및 사례</a:t>
            </a:r>
            <a:r>
              <a:rPr lang="en-US" altLang="ko-KR" sz="2400" b="1" dirty="0"/>
              <a:t> </a:t>
            </a:r>
            <a:r>
              <a:rPr lang="ko-KR" altLang="en-US" sz="2400" b="1" dirty="0"/>
              <a:t>비교</a:t>
            </a:r>
            <a:endParaRPr lang="ko-KR" altLang="en-US" sz="24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139839"/>
              </p:ext>
            </p:extLst>
          </p:nvPr>
        </p:nvGraphicFramePr>
        <p:xfrm>
          <a:off x="2329161" y="1392973"/>
          <a:ext cx="9529762" cy="41369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6587">
                  <a:extLst>
                    <a:ext uri="{9D8B030D-6E8A-4147-A177-3AD203B41FA5}">
                      <a16:colId xmlns:a16="http://schemas.microsoft.com/office/drawing/2014/main" xmlns="" val="1312011747"/>
                    </a:ext>
                  </a:extLst>
                </a:gridCol>
                <a:gridCol w="6353175">
                  <a:extLst>
                    <a:ext uri="{9D8B030D-6E8A-4147-A177-3AD203B41FA5}">
                      <a16:colId xmlns:a16="http://schemas.microsoft.com/office/drawing/2014/main" xmlns="" val="2381551539"/>
                    </a:ext>
                  </a:extLst>
                </a:gridCol>
              </a:tblGrid>
              <a:tr h="39296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보행자 자동인식 신호기</a:t>
                      </a:r>
                      <a:endParaRPr lang="en-US" altLang="ko-KR" sz="2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경우에 따라 교통 흐름이 크게 정체될 가능성이 있음</a:t>
                      </a: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06272290"/>
                  </a:ext>
                </a:extLst>
              </a:tr>
              <a:tr h="936626">
                <a:tc>
                  <a:txBody>
                    <a:bodyPr/>
                    <a:lstStyle/>
                    <a:p>
                      <a:r>
                        <a:rPr lang="ko-KR" altLang="en-US" sz="2000" dirty="0" err="1">
                          <a:solidFill>
                            <a:schemeClr val="tx1"/>
                          </a:solidFill>
                        </a:rPr>
                        <a:t>자동긴급제동시스템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</a:rPr>
                        <a:t>(AEB)</a:t>
                      </a:r>
                      <a:endParaRPr lang="ko-KR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/>
                        <a:t>개인 차량의 설치하는 것이므로 설치하지 않은 차량이거나 </a:t>
                      </a:r>
                      <a:r>
                        <a:rPr lang="en-US" altLang="ko-KR" sz="2000" dirty="0"/>
                        <a:t>AEB</a:t>
                      </a:r>
                      <a:r>
                        <a:rPr lang="ko-KR" altLang="en-US" sz="2000" dirty="0"/>
                        <a:t>가 고장 난 경우 사고 가능성이 증가</a:t>
                      </a:r>
                      <a:endParaRPr lang="en-US" altLang="ko-KR" sz="2000" dirty="0"/>
                    </a:p>
                    <a:p>
                      <a:pPr latinLnBrk="1"/>
                      <a:r>
                        <a:rPr lang="ko-KR" altLang="en-US" sz="2000" baseline="0" dirty="0"/>
                        <a:t>금전적인 비용 부담이 큼</a:t>
                      </a:r>
                      <a:r>
                        <a:rPr lang="en-US" altLang="ko-KR" sz="2000" baseline="0" dirty="0"/>
                        <a:t>.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030560014"/>
                  </a:ext>
                </a:extLst>
              </a:tr>
              <a:tr h="1052395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02353040"/>
                  </a:ext>
                </a:extLst>
              </a:tr>
              <a:tr h="16824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어린이 보호구역</a:t>
                      </a:r>
                      <a:endParaRPr lang="en-US" altLang="ko-KR" sz="2000" b="1" dirty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</a:rPr>
                        <a:t>교통사고 방지 표지판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일반적인 어린이 보호구역에 설치가 가능하며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비교적 저렴한 비용으로 어린이의 교통 </a:t>
                      </a:r>
                      <a:r>
                        <a:rPr lang="ko-KR" altLang="en-US" sz="2000" b="0" dirty="0" smtClean="0">
                          <a:solidFill>
                            <a:schemeClr val="bg1"/>
                          </a:solidFill>
                        </a:rPr>
                        <a:t>안전을</a:t>
                      </a:r>
                      <a:r>
                        <a:rPr lang="en-US" altLang="ko-KR" sz="2000" b="0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2000" b="0" baseline="0" dirty="0" smtClean="0">
                          <a:solidFill>
                            <a:schemeClr val="bg1"/>
                          </a:solidFill>
                        </a:rPr>
                        <a:t>확보하고</a:t>
                      </a:r>
                      <a:r>
                        <a:rPr lang="en-US" altLang="ko-KR" sz="2000" b="0" baseline="0" dirty="0" smtClean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0" baseline="0" dirty="0" smtClean="0">
                          <a:solidFill>
                            <a:schemeClr val="bg1"/>
                          </a:solidFill>
                        </a:rPr>
                        <a:t>차량 외부의 카메라를 이용하여 사각지대를 줄임</a:t>
                      </a:r>
                      <a:r>
                        <a:rPr lang="en-US" altLang="ko-KR" sz="2000" b="0" baseline="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ko-KR" alt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5B9BD5">
                        <a:alpha val="9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739284"/>
                  </a:ext>
                </a:extLst>
              </a:tr>
            </a:tbl>
          </a:graphicData>
        </a:graphic>
      </p:graphicFrame>
      <p:sp>
        <p:nvSpPr>
          <p:cNvPr id="11" name="화살표: 아래쪽 10"/>
          <p:cNvSpPr/>
          <p:nvPr/>
        </p:nvSpPr>
        <p:spPr>
          <a:xfrm>
            <a:off x="6786880" y="2870835"/>
            <a:ext cx="614680" cy="9429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1997075" y="1132205"/>
            <a:ext cx="303530" cy="280670"/>
          </a:xfrm>
          <a:prstGeom prst="ellipse">
            <a:avLst/>
          </a:prstGeom>
          <a:solidFill>
            <a:schemeClr val="bg1"/>
          </a:solidFill>
          <a:ln w="57150">
            <a:solidFill>
              <a:srgbClr val="3A3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906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fontAlgn="base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DocSecurity>0</DocSecurity>
  <HyperlinksChanged>false</HyperlinksChanged>
  <Lines>0</Lines>
  <LinksUpToDate>false</LinksUpToDate>
  <Pages>18</Pages>
  <Paragraphs>268</Paragraphs>
  <Words>869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ihc</dc:creator>
  <cp:lastModifiedBy>그느 브느</cp:lastModifiedBy>
  <dc:title>PowerPoint 프레젠테이션</dc:title>
  <dcterms:modified xsi:type="dcterms:W3CDTF">2017-01-02T04:02:36Z</dcterms:modified>
</cp:coreProperties>
</file>

<file path=docProps/thumbnail.jpeg>
</file>